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13" r:id="rId3"/>
    <p:sldId id="260" r:id="rId4"/>
    <p:sldId id="269" r:id="rId5"/>
    <p:sldId id="336" r:id="rId6"/>
    <p:sldId id="360" r:id="rId7"/>
    <p:sldId id="361" r:id="rId8"/>
    <p:sldId id="366" r:id="rId9"/>
    <p:sldId id="367" r:id="rId10"/>
    <p:sldId id="368" r:id="rId11"/>
    <p:sldId id="352" r:id="rId12"/>
    <p:sldId id="365" r:id="rId13"/>
    <p:sldId id="363" r:id="rId14"/>
    <p:sldId id="369" r:id="rId15"/>
    <p:sldId id="370" r:id="rId16"/>
    <p:sldId id="371" r:id="rId17"/>
    <p:sldId id="268" r:id="rId18"/>
    <p:sldId id="264" r:id="rId19"/>
    <p:sldId id="270" r:id="rId20"/>
    <p:sldId id="273" r:id="rId21"/>
    <p:sldId id="274" r:id="rId22"/>
    <p:sldId id="275" r:id="rId23"/>
    <p:sldId id="276" r:id="rId24"/>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10" d="100"/>
          <a:sy n="110" d="100"/>
        </p:scale>
        <p:origin x="-294" y="-19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2.png>
</file>

<file path=ppt/media/image3.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3600">
                <a:latin typeface="Arial Black" panose="020B0A04020102020204" pitchFamily="34" charset="0"/>
              </a:defRPr>
            </a:lvl1p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67081CE-130D-49FC-9275-E411AE66AA30}"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39529456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67081CE-130D-49FC-9275-E411AE66AA30}"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2990484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67081CE-130D-49FC-9275-E411AE66AA30}"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3830280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atin typeface="Arial Black" panose="020B0A04020102020204" pitchFamily="34" charset="0"/>
              </a:defRPr>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67081CE-130D-49FC-9275-E411AE66AA30}"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215308382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67081CE-130D-49FC-9275-E411AE66AA30}" type="datetimeFigureOut">
              <a:rPr lang="en-US" smtClean="0"/>
              <a:t>5/2/2023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3903530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67081CE-130D-49FC-9275-E411AE66AA30}" type="datetimeFigureOut">
              <a:rPr lang="en-US" smtClean="0"/>
              <a:t>5/2/2023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2739878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67081CE-130D-49FC-9275-E411AE66AA30}" type="datetimeFigureOut">
              <a:rPr lang="en-US" smtClean="0"/>
              <a:t>5/2/2023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31307050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67081CE-130D-49FC-9275-E411AE66AA30}" type="datetimeFigureOut">
              <a:rPr lang="en-US" smtClean="0"/>
              <a:t>5/2/2023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4108492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7081CE-130D-49FC-9275-E411AE66AA30}" type="datetimeFigureOut">
              <a:rPr lang="en-US" smtClean="0"/>
              <a:t>5/2/2023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33626920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7081CE-130D-49FC-9275-E411AE66AA30}" type="datetimeFigureOut">
              <a:rPr lang="en-US" smtClean="0"/>
              <a:t>5/2/2023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4189127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7081CE-130D-49FC-9275-E411AE66AA30}" type="datetimeFigureOut">
              <a:rPr lang="en-US" smtClean="0"/>
              <a:t>5/2/2023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E38A70-B53D-4DF6-8DFB-2A4E4B61F221}" type="slidenum">
              <a:rPr lang="en-US" smtClean="0"/>
              <a:t>‹#›</a:t>
            </a:fld>
            <a:endParaRPr lang="en-US"/>
          </a:p>
        </p:txBody>
      </p:sp>
    </p:spTree>
    <p:extLst>
      <p:ext uri="{BB962C8B-B14F-4D97-AF65-F5344CB8AC3E}">
        <p14:creationId xmlns:p14="http://schemas.microsoft.com/office/powerpoint/2010/main" val="33340864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7081CE-130D-49FC-9275-E411AE66AA30}" type="datetimeFigureOut">
              <a:rPr lang="en-US" smtClean="0"/>
              <a:t>5/2/2023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E38A70-B53D-4DF6-8DFB-2A4E4B61F221}" type="slidenum">
              <a:rPr lang="en-US" smtClean="0"/>
              <a:t>‹#›</a:t>
            </a:fld>
            <a:endParaRPr lang="en-US"/>
          </a:p>
        </p:txBody>
      </p:sp>
    </p:spTree>
    <p:extLst>
      <p:ext uri="{BB962C8B-B14F-4D97-AF65-F5344CB8AC3E}">
        <p14:creationId xmlns:p14="http://schemas.microsoft.com/office/powerpoint/2010/main" val="4223115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3600" kern="1200">
          <a:solidFill>
            <a:schemeClr val="bg1"/>
          </a:solidFill>
          <a:latin typeface="Arial Black" panose="020B0A04020102020204" pitchFamily="34"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7000" r="-1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04800"/>
            <a:ext cx="7772400" cy="1470025"/>
          </a:xfrm>
        </p:spPr>
        <p:txBody>
          <a:bodyPr>
            <a:normAutofit fontScale="90000"/>
          </a:bodyPr>
          <a:lstStyle/>
          <a:p>
            <a:r>
              <a:rPr lang="en-US" dirty="0" smtClean="0">
                <a:solidFill>
                  <a:schemeClr val="bg1"/>
                </a:solidFill>
                <a:latin typeface="Arial Black" panose="020B0A04020102020204" pitchFamily="34" charset="0"/>
              </a:rPr>
              <a:t>SEICHE 2023</a:t>
            </a:r>
            <a:br>
              <a:rPr lang="en-US" dirty="0" smtClean="0">
                <a:solidFill>
                  <a:schemeClr val="bg1"/>
                </a:solidFill>
                <a:latin typeface="Arial Black" panose="020B0A04020102020204" pitchFamily="34" charset="0"/>
              </a:rPr>
            </a:br>
            <a:r>
              <a:rPr lang="en-US" dirty="0" smtClean="0">
                <a:solidFill>
                  <a:schemeClr val="bg1"/>
                </a:solidFill>
                <a:latin typeface="Arial Black" panose="020B0A04020102020204" pitchFamily="34" charset="0"/>
              </a:rPr>
              <a:t>Intermediate Arduino Programming for </a:t>
            </a:r>
            <a:r>
              <a:rPr lang="en-US" dirty="0" err="1" smtClean="0">
                <a:solidFill>
                  <a:schemeClr val="bg1"/>
                </a:solidFill>
                <a:latin typeface="Arial Black" panose="020B0A04020102020204" pitchFamily="34" charset="0"/>
              </a:rPr>
              <a:t>IoT</a:t>
            </a:r>
            <a:endParaRPr lang="en-US" dirty="0">
              <a:solidFill>
                <a:schemeClr val="bg1"/>
              </a:solidFill>
              <a:latin typeface="Arial Black" panose="020B0A04020102020204" pitchFamily="34" charset="0"/>
            </a:endParaRPr>
          </a:p>
        </p:txBody>
      </p:sp>
      <p:sp>
        <p:nvSpPr>
          <p:cNvPr id="6" name="Subtitle 2"/>
          <p:cNvSpPr>
            <a:spLocks noGrp="1"/>
          </p:cNvSpPr>
          <p:nvPr>
            <p:ph type="subTitle" idx="1"/>
          </p:nvPr>
        </p:nvSpPr>
        <p:spPr>
          <a:xfrm>
            <a:off x="609600" y="2590800"/>
            <a:ext cx="8153400" cy="3048000"/>
          </a:xfrm>
        </p:spPr>
        <p:txBody>
          <a:bodyPr>
            <a:normAutofit/>
          </a:bodyPr>
          <a:lstStyle/>
          <a:p>
            <a:pPr algn="l">
              <a:spcBef>
                <a:spcPts val="0"/>
              </a:spcBef>
            </a:pPr>
            <a:r>
              <a:rPr lang="en-US" dirty="0" smtClean="0">
                <a:solidFill>
                  <a:srgbClr val="FFFF00"/>
                </a:solidFill>
                <a:latin typeface="Arial Black" panose="020B0A04020102020204" pitchFamily="34" charset="0"/>
              </a:rPr>
              <a:t>Instructor:   Paul Frommeyer</a:t>
            </a:r>
          </a:p>
          <a:p>
            <a:pPr algn="l">
              <a:spcBef>
                <a:spcPts val="0"/>
              </a:spcBef>
            </a:pPr>
            <a:r>
              <a:rPr lang="en-US" dirty="0">
                <a:solidFill>
                  <a:srgbClr val="FFFF00"/>
                </a:solidFill>
                <a:latin typeface="Arial Black" panose="020B0A04020102020204" pitchFamily="34" charset="0"/>
              </a:rPr>
              <a:t> </a:t>
            </a:r>
            <a:r>
              <a:rPr lang="en-US" dirty="0" smtClean="0">
                <a:solidFill>
                  <a:srgbClr val="FFFF00"/>
                </a:solidFill>
                <a:latin typeface="Arial Black" panose="020B0A04020102020204" pitchFamily="34" charset="0"/>
              </a:rPr>
              <a:t>                    </a:t>
            </a:r>
            <a:r>
              <a:rPr lang="en-US" sz="2000" dirty="0" smtClean="0">
                <a:solidFill>
                  <a:srgbClr val="FFFF00"/>
                </a:solidFill>
                <a:latin typeface="Arial Black" panose="020B0A04020102020204" pitchFamily="34" charset="0"/>
              </a:rPr>
              <a:t>www.paulfrommeyer.com</a:t>
            </a:r>
            <a:endParaRPr lang="en-US" dirty="0" smtClean="0">
              <a:solidFill>
                <a:srgbClr val="FFFF00"/>
              </a:solidFill>
              <a:latin typeface="Arial Black" panose="020B0A04020102020204" pitchFamily="34" charset="0"/>
            </a:endParaRPr>
          </a:p>
          <a:p>
            <a:pPr algn="l"/>
            <a:endParaRPr lang="en-US" dirty="0" smtClean="0">
              <a:solidFill>
                <a:srgbClr val="FFFF00"/>
              </a:solidFill>
              <a:latin typeface="Arial Black" panose="020B0A04020102020204" pitchFamily="34" charset="0"/>
            </a:endParaRPr>
          </a:p>
          <a:p>
            <a:pPr algn="l"/>
            <a:r>
              <a:rPr lang="en-US" sz="2800" dirty="0" smtClean="0">
                <a:solidFill>
                  <a:srgbClr val="FFFF00"/>
                </a:solidFill>
                <a:latin typeface="Arial Black" panose="020B0A04020102020204" pitchFamily="34" charset="0"/>
              </a:rPr>
              <a:t>Corporate Sponsor: DXC Technology</a:t>
            </a:r>
          </a:p>
        </p:txBody>
      </p:sp>
      <p:pic>
        <p:nvPicPr>
          <p:cNvPr id="7"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52800" y="5156836"/>
            <a:ext cx="2438400" cy="1330960"/>
          </a:xfrm>
          <a:prstGeom prst="rect">
            <a:avLst/>
          </a:prstGeom>
          <a:noFill/>
          <a:ln>
            <a:noFill/>
          </a:ln>
          <a:effectLst/>
          <a:extLst/>
        </p:spPr>
      </p:pic>
    </p:spTree>
    <p:extLst>
      <p:ext uri="{BB962C8B-B14F-4D97-AF65-F5344CB8AC3E}">
        <p14:creationId xmlns:p14="http://schemas.microsoft.com/office/powerpoint/2010/main" val="158140623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219200"/>
            <a:ext cx="8839200" cy="5181600"/>
          </a:xfrm>
        </p:spPr>
        <p:txBody>
          <a:bodyPr anchor="ctr">
            <a:noAutofit/>
          </a:bodyPr>
          <a:lstStyle/>
          <a:p>
            <a:pPr>
              <a:spcBef>
                <a:spcPts val="1800"/>
              </a:spcBef>
            </a:pPr>
            <a:r>
              <a:rPr lang="en-US" sz="1600" dirty="0" smtClean="0"/>
              <a:t>If you have a Windows workstation, you’ll need to install Python3 and then install </a:t>
            </a:r>
            <a:r>
              <a:rPr lang="en-US" sz="1600" dirty="0" smtClean="0"/>
              <a:t>esptool.py. </a:t>
            </a:r>
            <a:r>
              <a:rPr lang="en-US" sz="1600" b="1" dirty="0" smtClean="0">
                <a:solidFill>
                  <a:srgbClr val="00FFFF"/>
                </a:solidFill>
              </a:rPr>
              <a:t>This should have all been completed as part of Lesson5 last semester, so you should be good to go and can skip directly to the last step.</a:t>
            </a:r>
            <a:endParaRPr lang="en-US" sz="1600" b="1" dirty="0" smtClean="0">
              <a:solidFill>
                <a:srgbClr val="00FFFF"/>
              </a:solidFill>
            </a:endParaRPr>
          </a:p>
          <a:p>
            <a:pPr>
              <a:spcBef>
                <a:spcPts val="1800"/>
              </a:spcBef>
            </a:pPr>
            <a:r>
              <a:rPr lang="en-US" sz="1600" dirty="0"/>
              <a:t>Assure you have copied the following file in today’s Lesson folder to your hard drive (use the </a:t>
            </a:r>
            <a:r>
              <a:rPr lang="en-US" sz="1600" dirty="0" smtClean="0"/>
              <a:t>Windows </a:t>
            </a:r>
            <a:r>
              <a:rPr lang="en-US" sz="1600" dirty="0"/>
              <a:t>file explorer; if you copied the whole Lesson </a:t>
            </a:r>
            <a:r>
              <a:rPr lang="en-US" sz="1600" dirty="0" smtClean="0"/>
              <a:t>12 </a:t>
            </a:r>
            <a:r>
              <a:rPr lang="en-US" sz="1600" dirty="0"/>
              <a:t>folder, you’re good to go, just make sure you can </a:t>
            </a:r>
            <a:r>
              <a:rPr lang="en-US" sz="1600" dirty="0" smtClean="0"/>
              <a:t>find </a:t>
            </a:r>
            <a:r>
              <a:rPr lang="en-US" sz="1600" dirty="0"/>
              <a:t>the file)</a:t>
            </a:r>
            <a:br>
              <a:rPr lang="en-US" sz="1600" dirty="0"/>
            </a:br>
            <a:r>
              <a:rPr lang="en-US" sz="1600" dirty="0">
                <a:solidFill>
                  <a:srgbClr val="FFFF00"/>
                </a:solidFill>
                <a:latin typeface="Lucida Console" panose="020B0609040504020204" pitchFamily="49" charset="0"/>
              </a:rPr>
              <a:t>SKETCH12A-MarqueeScroller-d1_mini</a:t>
            </a:r>
            <a:endParaRPr lang="en-US" sz="1600" dirty="0" smtClean="0">
              <a:solidFill>
                <a:srgbClr val="FFFF00"/>
              </a:solidFill>
              <a:latin typeface="Lucida Console" panose="020B0609040504020204" pitchFamily="49" charset="0"/>
            </a:endParaRPr>
          </a:p>
          <a:p>
            <a:pPr>
              <a:spcBef>
                <a:spcPts val="1800"/>
              </a:spcBef>
            </a:pPr>
            <a:r>
              <a:rPr lang="en-US" sz="1600" dirty="0" smtClean="0"/>
              <a:t>For Windows 10/11</a:t>
            </a:r>
            <a:r>
              <a:rPr lang="en-US" sz="1600" dirty="0"/>
              <a:t>, run the </a:t>
            </a:r>
            <a:r>
              <a:rPr lang="en-US" sz="1600" dirty="0" smtClean="0">
                <a:solidFill>
                  <a:srgbClr val="FFFF00"/>
                </a:solidFill>
                <a:latin typeface="Lucida Console" panose="020B0609040504020204" pitchFamily="49" charset="0"/>
              </a:rPr>
              <a:t>python-3.10.4-amd64</a:t>
            </a:r>
            <a:r>
              <a:rPr lang="en-US" sz="1600" dirty="0" smtClean="0"/>
              <a:t> installer from the Software folder (copy it from your flash drive FIRST</a:t>
            </a:r>
            <a:r>
              <a:rPr lang="en-US" sz="1600" dirty="0" smtClean="0"/>
              <a:t>!) in the </a:t>
            </a:r>
            <a:r>
              <a:rPr lang="en-US" sz="1600" u="sng" dirty="0" smtClean="0"/>
              <a:t>Basic Arduino Programming</a:t>
            </a:r>
            <a:r>
              <a:rPr lang="en-US" sz="1600" dirty="0" smtClean="0"/>
              <a:t> folder(s) </a:t>
            </a:r>
            <a:r>
              <a:rPr lang="en-US" sz="1600" i="1" dirty="0" smtClean="0"/>
              <a:t>from last semester</a:t>
            </a:r>
            <a:endParaRPr lang="en-US" sz="1600" i="1" dirty="0" smtClean="0"/>
          </a:p>
          <a:p>
            <a:pPr>
              <a:spcBef>
                <a:spcPts val="1800"/>
              </a:spcBef>
            </a:pPr>
            <a:r>
              <a:rPr lang="en-US" sz="1600" dirty="0" smtClean="0"/>
              <a:t>Once Python is installed, open a CMD (DOS CLI) window</a:t>
            </a:r>
          </a:p>
          <a:p>
            <a:pPr>
              <a:spcBef>
                <a:spcPts val="1800"/>
              </a:spcBef>
            </a:pPr>
            <a:r>
              <a:rPr lang="en-US" sz="1600" dirty="0" smtClean="0"/>
              <a:t>Enter the following commands into the DOS CLI prompt (you can skip the REM comments):</a:t>
            </a:r>
            <a:r>
              <a:rPr lang="en-US" sz="1600" dirty="0"/>
              <a:t/>
            </a:r>
            <a:br>
              <a:rPr lang="en-US" sz="1600" dirty="0"/>
            </a:br>
            <a:r>
              <a:rPr lang="en-US" sz="1400" dirty="0" smtClean="0">
                <a:solidFill>
                  <a:srgbClr val="FFFF00"/>
                </a:solidFill>
                <a:latin typeface="Lucida Console" panose="020B0609040504020204" pitchFamily="49" charset="0"/>
              </a:rPr>
              <a:t>pip install </a:t>
            </a:r>
            <a:r>
              <a:rPr lang="en-US" sz="1400" dirty="0" err="1" smtClean="0">
                <a:solidFill>
                  <a:srgbClr val="FFFF00"/>
                </a:solidFill>
                <a:latin typeface="Lucida Console" panose="020B0609040504020204" pitchFamily="49" charset="0"/>
              </a:rPr>
              <a:t>esptool</a:t>
            </a:r>
            <a:endParaRPr lang="en-US" sz="1400" dirty="0" smtClean="0">
              <a:solidFill>
                <a:srgbClr val="FFFF00"/>
              </a:solidFill>
              <a:latin typeface="Lucida Console" panose="020B0609040504020204" pitchFamily="49" charset="0"/>
            </a:endParaRPr>
          </a:p>
          <a:p>
            <a:pPr>
              <a:spcBef>
                <a:spcPts val="1800"/>
              </a:spcBef>
            </a:pPr>
            <a:r>
              <a:rPr lang="en-US" sz="1400" dirty="0"/>
              <a:t>Enter the following </a:t>
            </a:r>
            <a:r>
              <a:rPr lang="en-US" sz="1400" dirty="0" smtClean="0"/>
              <a:t/>
            </a:r>
            <a:br>
              <a:rPr lang="en-US" sz="1400" dirty="0" smtClean="0"/>
            </a:br>
            <a:r>
              <a:rPr lang="en-US" sz="1400" dirty="0" smtClean="0">
                <a:solidFill>
                  <a:srgbClr val="FFFF00"/>
                </a:solidFill>
                <a:latin typeface="Lucida Console" panose="020B0609040504020204" pitchFamily="49" charset="0"/>
              </a:rPr>
              <a:t>REM </a:t>
            </a:r>
            <a:r>
              <a:rPr lang="en-US" sz="1400" dirty="0" smtClean="0">
                <a:solidFill>
                  <a:srgbClr val="FFFF00"/>
                </a:solidFill>
                <a:latin typeface="Lucida Console" panose="020B0609040504020204" pitchFamily="49" charset="0"/>
              </a:rPr>
              <a:t>Change to the directory you copied the </a:t>
            </a:r>
            <a:r>
              <a:rPr lang="en-US" sz="1400" dirty="0" smtClean="0">
                <a:solidFill>
                  <a:srgbClr val="FFFF00"/>
                </a:solidFill>
                <a:latin typeface="Lucida Console" panose="020B0609040504020204" pitchFamily="49" charset="0"/>
              </a:rPr>
              <a:t>Marquee </a:t>
            </a:r>
            <a:r>
              <a:rPr lang="en-US" sz="1400" dirty="0" err="1" smtClean="0">
                <a:solidFill>
                  <a:srgbClr val="FFFF00"/>
                </a:solidFill>
                <a:latin typeface="Lucida Console" panose="020B0609040504020204" pitchFamily="49" charset="0"/>
              </a:rPr>
              <a:t>Scroller</a:t>
            </a:r>
            <a:r>
              <a:rPr lang="en-US" sz="1400" dirty="0" smtClean="0">
                <a:solidFill>
                  <a:srgbClr val="FFFF00"/>
                </a:solidFill>
                <a:latin typeface="Lucida Console" panose="020B0609040504020204" pitchFamily="49" charset="0"/>
              </a:rPr>
              <a:t> binary </a:t>
            </a:r>
            <a:r>
              <a:rPr lang="en-US" sz="1400" dirty="0" smtClean="0">
                <a:solidFill>
                  <a:srgbClr val="FFFF00"/>
                </a:solidFill>
                <a:latin typeface="Lucida Console" panose="020B0609040504020204" pitchFamily="49" charset="0"/>
              </a:rPr>
              <a:t>to</a:t>
            </a:r>
            <a:r>
              <a:rPr lang="en-US" sz="1400" dirty="0">
                <a:solidFill>
                  <a:srgbClr val="FFFF00"/>
                </a:solidFill>
                <a:latin typeface="Lucida Console" panose="020B0609040504020204" pitchFamily="49" charset="0"/>
              </a:rPr>
              <a:t/>
            </a:r>
            <a:br>
              <a:rPr lang="en-US" sz="1400" dirty="0">
                <a:solidFill>
                  <a:srgbClr val="FFFF00"/>
                </a:solidFill>
                <a:latin typeface="Lucida Console" panose="020B0609040504020204" pitchFamily="49" charset="0"/>
              </a:rPr>
            </a:br>
            <a:r>
              <a:rPr lang="en-US" sz="1400" dirty="0">
                <a:solidFill>
                  <a:srgbClr val="FFFF00"/>
                </a:solidFill>
                <a:latin typeface="Lucida Console" panose="020B0609040504020204" pitchFamily="49" charset="0"/>
              </a:rPr>
              <a:t>cd %</a:t>
            </a:r>
            <a:r>
              <a:rPr lang="en-US" sz="1400" dirty="0" err="1">
                <a:solidFill>
                  <a:srgbClr val="FFFF00"/>
                </a:solidFill>
                <a:latin typeface="Lucida Console" panose="020B0609040504020204" pitchFamily="49" charset="0"/>
              </a:rPr>
              <a:t>userprofile</a:t>
            </a:r>
            <a:r>
              <a:rPr lang="en-US" sz="1400" dirty="0">
                <a:solidFill>
                  <a:srgbClr val="FFFF00"/>
                </a:solidFill>
                <a:latin typeface="Lucida Console" panose="020B0609040504020204" pitchFamily="49" charset="0"/>
              </a:rPr>
              <a:t>%\</a:t>
            </a:r>
            <a:r>
              <a:rPr lang="en-US" sz="1400" dirty="0" smtClean="0">
                <a:solidFill>
                  <a:srgbClr val="FFFF00"/>
                </a:solidFill>
                <a:latin typeface="Lucida Console" panose="020B0609040504020204" pitchFamily="49" charset="0"/>
              </a:rPr>
              <a:t>Documents\</a:t>
            </a:r>
            <a:r>
              <a:rPr lang="en-US" sz="1400" dirty="0" err="1" smtClean="0">
                <a:solidFill>
                  <a:srgbClr val="FFFF00"/>
                </a:solidFill>
                <a:latin typeface="Lucida Console" panose="020B0609040504020204" pitchFamily="49" charset="0"/>
              </a:rPr>
              <a:t>folder_with_the_binary</a:t>
            </a:r>
            <a:r>
              <a:rPr lang="en-US" sz="1400" dirty="0" smtClean="0">
                <a:solidFill>
                  <a:srgbClr val="FFFF00"/>
                </a:solidFill>
                <a:latin typeface="Lucida Console" panose="020B0609040504020204" pitchFamily="49" charset="0"/>
              </a:rPr>
              <a:t/>
            </a:r>
            <a:br>
              <a:rPr lang="en-US" sz="1400" dirty="0" smtClean="0">
                <a:solidFill>
                  <a:srgbClr val="FFFF00"/>
                </a:solidFill>
                <a:latin typeface="Lucida Console" panose="020B0609040504020204" pitchFamily="49" charset="0"/>
              </a:rPr>
            </a:br>
            <a:r>
              <a:rPr lang="en-US" sz="1400" dirty="0" smtClean="0">
                <a:solidFill>
                  <a:srgbClr val="FFFF00"/>
                </a:solidFill>
                <a:latin typeface="Lucida Console" panose="020B0609040504020204" pitchFamily="49" charset="0"/>
              </a:rPr>
              <a:t>REM Connect your board and find the port it’s on with Device </a:t>
            </a:r>
            <a:r>
              <a:rPr lang="en-US" sz="1400" dirty="0" err="1" smtClean="0">
                <a:solidFill>
                  <a:srgbClr val="FFFF00"/>
                </a:solidFill>
                <a:latin typeface="Lucida Console" panose="020B0609040504020204" pitchFamily="49" charset="0"/>
              </a:rPr>
              <a:t>Mgr</a:t>
            </a:r>
            <a:r>
              <a:rPr lang="en-US" sz="1400" dirty="0" smtClean="0">
                <a:solidFill>
                  <a:srgbClr val="FFFF00"/>
                </a:solidFill>
                <a:latin typeface="Lucida Console" panose="020B0609040504020204" pitchFamily="49" charset="0"/>
              </a:rPr>
              <a:t/>
            </a:r>
            <a:br>
              <a:rPr lang="en-US" sz="1400" dirty="0" smtClean="0">
                <a:solidFill>
                  <a:srgbClr val="FFFF00"/>
                </a:solidFill>
                <a:latin typeface="Lucida Console" panose="020B0609040504020204" pitchFamily="49" charset="0"/>
              </a:rPr>
            </a:br>
            <a:r>
              <a:rPr lang="en-US" sz="1400" dirty="0" smtClean="0">
                <a:solidFill>
                  <a:srgbClr val="FFFF00"/>
                </a:solidFill>
                <a:latin typeface="Lucida Console" panose="020B0609040504020204" pitchFamily="49" charset="0"/>
              </a:rPr>
              <a:t>REM Then flash </a:t>
            </a:r>
            <a:r>
              <a:rPr lang="en-US" sz="1400" dirty="0">
                <a:solidFill>
                  <a:srgbClr val="FFFF00"/>
                </a:solidFill>
                <a:latin typeface="Lucida Console" panose="020B0609040504020204" pitchFamily="49" charset="0"/>
              </a:rPr>
              <a:t>the </a:t>
            </a:r>
            <a:r>
              <a:rPr lang="en-US" sz="1400" dirty="0" smtClean="0">
                <a:solidFill>
                  <a:srgbClr val="FFFF00"/>
                </a:solidFill>
                <a:latin typeface="Lucida Console" panose="020B0609040504020204" pitchFamily="49" charset="0"/>
              </a:rPr>
              <a:t>binary </a:t>
            </a:r>
            <a:r>
              <a:rPr lang="en-US" sz="1400" dirty="0" smtClean="0">
                <a:solidFill>
                  <a:srgbClr val="FFFF00"/>
                </a:solidFill>
                <a:latin typeface="Lucida Console" panose="020B0609040504020204" pitchFamily="49" charset="0"/>
              </a:rPr>
              <a:t>first</a:t>
            </a:r>
            <a:r>
              <a:rPr lang="en-US" sz="1400" dirty="0">
                <a:solidFill>
                  <a:srgbClr val="FFFF00"/>
                </a:solidFill>
                <a:latin typeface="Lucida Console" panose="020B0609040504020204" pitchFamily="49" charset="0"/>
              </a:rPr>
              <a:t/>
            </a:r>
            <a:br>
              <a:rPr lang="en-US" sz="1400" dirty="0">
                <a:solidFill>
                  <a:srgbClr val="FFFF00"/>
                </a:solidFill>
                <a:latin typeface="Lucida Console" panose="020B0609040504020204" pitchFamily="49" charset="0"/>
              </a:rPr>
            </a:br>
            <a:r>
              <a:rPr lang="en-US" sz="1400" dirty="0">
                <a:solidFill>
                  <a:srgbClr val="FFFF00"/>
                </a:solidFill>
                <a:latin typeface="Lucida Console" panose="020B0609040504020204" pitchFamily="49" charset="0"/>
              </a:rPr>
              <a:t>esptool.py --port </a:t>
            </a:r>
            <a:r>
              <a:rPr lang="en-US" sz="1400" dirty="0" smtClean="0">
                <a:solidFill>
                  <a:srgbClr val="FFFF00"/>
                </a:solidFill>
                <a:latin typeface="Lucida Console" panose="020B0609040504020204" pitchFamily="49" charset="0"/>
              </a:rPr>
              <a:t>COM?? </a:t>
            </a:r>
            <a:r>
              <a:rPr lang="en-US" sz="1400" dirty="0" err="1">
                <a:solidFill>
                  <a:srgbClr val="FFFF00"/>
                </a:solidFill>
                <a:latin typeface="Lucida Console" panose="020B0609040504020204" pitchFamily="49" charset="0"/>
              </a:rPr>
              <a:t>write_flash</a:t>
            </a:r>
            <a:r>
              <a:rPr lang="en-US" sz="1400" dirty="0">
                <a:solidFill>
                  <a:srgbClr val="FFFF00"/>
                </a:solidFill>
                <a:latin typeface="Lucida Console" panose="020B0609040504020204" pitchFamily="49" charset="0"/>
              </a:rPr>
              <a:t> 0x0 </a:t>
            </a:r>
            <a:r>
              <a:rPr lang="en-US" sz="1400" dirty="0">
                <a:solidFill>
                  <a:srgbClr val="FFFF00"/>
                </a:solidFill>
                <a:latin typeface="Lucida Console" panose="020B0609040504020204" pitchFamily="49" charset="0"/>
              </a:rPr>
              <a:t>./</a:t>
            </a:r>
            <a:r>
              <a:rPr lang="en-US" sz="1400" dirty="0" smtClean="0">
                <a:solidFill>
                  <a:srgbClr val="FFFF00"/>
                </a:solidFill>
                <a:latin typeface="Lucida Console" panose="020B0609040504020204" pitchFamily="49" charset="0"/>
              </a:rPr>
              <a:t>SKETCH12A-MarqueeScroller-d1_mini</a:t>
            </a:r>
            <a:endParaRPr lang="en-US" sz="1400" dirty="0" smtClean="0">
              <a:solidFill>
                <a:srgbClr val="FFFF00"/>
              </a:solidFill>
              <a:latin typeface="Lucida Console" panose="020B0609040504020204" pitchFamily="49" charset="0"/>
            </a:endParaRPr>
          </a:p>
        </p:txBody>
      </p:sp>
      <p:sp>
        <p:nvSpPr>
          <p:cNvPr id="2" name="Title 1"/>
          <p:cNvSpPr>
            <a:spLocks noGrp="1"/>
          </p:cNvSpPr>
          <p:nvPr>
            <p:ph type="title"/>
          </p:nvPr>
        </p:nvSpPr>
        <p:spPr>
          <a:xfrm>
            <a:off x="457200" y="274638"/>
            <a:ext cx="8229600" cy="563562"/>
          </a:xfrm>
        </p:spPr>
        <p:txBody>
          <a:bodyPr/>
          <a:lstStyle/>
          <a:p>
            <a:r>
              <a:rPr lang="en-US" sz="2400" dirty="0" smtClean="0"/>
              <a:t>Recap: Flashing </a:t>
            </a:r>
            <a:r>
              <a:rPr lang="en-US" sz="2400" dirty="0" smtClean="0"/>
              <a:t>on Windows with Python3</a:t>
            </a:r>
            <a:endParaRPr lang="en-US" sz="2400" dirty="0"/>
          </a:p>
        </p:txBody>
      </p:sp>
    </p:spTree>
    <p:extLst>
      <p:ext uri="{BB962C8B-B14F-4D97-AF65-F5344CB8AC3E}">
        <p14:creationId xmlns:p14="http://schemas.microsoft.com/office/powerpoint/2010/main" val="39273541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442762" cy="792162"/>
          </a:xfrm>
        </p:spPr>
        <p:txBody>
          <a:bodyPr/>
          <a:lstStyle/>
          <a:p>
            <a:r>
              <a:rPr lang="en-US" sz="3200" dirty="0" smtClean="0"/>
              <a:t>Recap: Marquee </a:t>
            </a:r>
            <a:r>
              <a:rPr lang="en-US" sz="3200" dirty="0" err="1" smtClean="0"/>
              <a:t>Scroller</a:t>
            </a:r>
            <a:r>
              <a:rPr lang="en-US" sz="3200" dirty="0" smtClean="0"/>
              <a:t> </a:t>
            </a:r>
            <a:r>
              <a:rPr lang="en-US" sz="3200" dirty="0" smtClean="0"/>
              <a:t>Setup</a:t>
            </a:r>
            <a:endParaRPr lang="en-US" sz="3200" dirty="0">
              <a:solidFill>
                <a:srgbClr val="00FFFF"/>
              </a:solidFill>
            </a:endParaRPr>
          </a:p>
        </p:txBody>
      </p:sp>
      <p:sp>
        <p:nvSpPr>
          <p:cNvPr id="6" name="Content Placeholder 2"/>
          <p:cNvSpPr txBox="1">
            <a:spLocks/>
          </p:cNvSpPr>
          <p:nvPr/>
        </p:nvSpPr>
        <p:spPr>
          <a:xfrm>
            <a:off x="228600" y="762000"/>
            <a:ext cx="8610600" cy="60198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1200"/>
              </a:spcBef>
            </a:pPr>
            <a:r>
              <a:rPr lang="en-US" sz="1800" b="1" dirty="0" smtClean="0"/>
              <a:t>The Marquee </a:t>
            </a:r>
            <a:r>
              <a:rPr lang="en-US" sz="1800" b="1" dirty="0" err="1" smtClean="0"/>
              <a:t>Scroller</a:t>
            </a:r>
            <a:r>
              <a:rPr lang="en-US" sz="1800" b="1" dirty="0" smtClean="0"/>
              <a:t> uses code called “</a:t>
            </a:r>
            <a:r>
              <a:rPr lang="en-US" sz="1800" b="1" dirty="0" err="1" smtClean="0"/>
              <a:t>WiFi</a:t>
            </a:r>
            <a:r>
              <a:rPr lang="en-US" sz="1800" b="1" dirty="0" smtClean="0"/>
              <a:t> Manager” that is a little different that the one we’ve used before</a:t>
            </a:r>
          </a:p>
          <a:p>
            <a:pPr>
              <a:spcBef>
                <a:spcPts val="1200"/>
              </a:spcBef>
            </a:pPr>
            <a:r>
              <a:rPr lang="en-US" sz="1800" b="1" dirty="0" smtClean="0"/>
              <a:t>The MS works like the WLED software we used in Spring 2022; if it DOES FIND a preconfigured </a:t>
            </a:r>
            <a:r>
              <a:rPr lang="en-US" sz="1800" b="1" dirty="0" err="1" smtClean="0"/>
              <a:t>WiFi</a:t>
            </a:r>
            <a:r>
              <a:rPr lang="en-US" sz="1800" b="1" dirty="0" smtClean="0"/>
              <a:t> network, it will join that network and print the IP address received on the display.</a:t>
            </a:r>
          </a:p>
          <a:p>
            <a:pPr>
              <a:spcBef>
                <a:spcPts val="1200"/>
              </a:spcBef>
            </a:pPr>
            <a:r>
              <a:rPr lang="en-US" sz="1800" b="1" dirty="0" smtClean="0"/>
              <a:t>If it DOES NOT find a preconfigured </a:t>
            </a:r>
            <a:r>
              <a:rPr lang="en-US" sz="1800" b="1" dirty="0" err="1" smtClean="0"/>
              <a:t>WiFi</a:t>
            </a:r>
            <a:r>
              <a:rPr lang="en-US" sz="1800" b="1" dirty="0" smtClean="0"/>
              <a:t> SSID, then it will go into “self-AP” mode and offer it’s own SSID, which you will need a </a:t>
            </a:r>
            <a:r>
              <a:rPr lang="en-US" sz="1800" b="1" dirty="0" err="1" smtClean="0"/>
              <a:t>Wifi</a:t>
            </a:r>
            <a:r>
              <a:rPr lang="en-US" sz="1800" b="1" dirty="0" smtClean="0"/>
              <a:t> capable client and browser to connect to, just like with WLED.</a:t>
            </a:r>
          </a:p>
          <a:p>
            <a:pPr>
              <a:spcBef>
                <a:spcPts val="1200"/>
              </a:spcBef>
            </a:pPr>
            <a:r>
              <a:rPr lang="en-US" sz="1800" b="1" dirty="0" smtClean="0"/>
              <a:t>At CFC, all of our displays should come up in AP mode the first time. As with WLED, it may be tricky figuring out which display is which because they will all be named the same. Best advice is to arrange to take turns, and I’ll go first to demonstrate.</a:t>
            </a:r>
          </a:p>
          <a:p>
            <a:pPr>
              <a:spcBef>
                <a:spcPts val="1200"/>
              </a:spcBef>
            </a:pPr>
            <a:r>
              <a:rPr lang="en-US" sz="1800" b="1" dirty="0" smtClean="0"/>
              <a:t>Once you have connected to your display, it should take you to a captive portal page (again functionally like WLED) and present you with a login/configuration screen</a:t>
            </a:r>
          </a:p>
          <a:p>
            <a:pPr>
              <a:spcBef>
                <a:spcPts val="1200"/>
              </a:spcBef>
            </a:pPr>
            <a:r>
              <a:rPr lang="en-US" sz="1800" b="1" dirty="0" smtClean="0"/>
              <a:t>The default credentials for Marquee </a:t>
            </a:r>
            <a:r>
              <a:rPr lang="en-US" sz="1800" b="1" dirty="0" err="1" smtClean="0"/>
              <a:t>Scroller</a:t>
            </a:r>
            <a:r>
              <a:rPr lang="en-US" sz="1800" b="1" dirty="0" smtClean="0"/>
              <a:t> are username “admin” and password “password”.</a:t>
            </a:r>
          </a:p>
          <a:p>
            <a:pPr>
              <a:spcBef>
                <a:spcPts val="1200"/>
              </a:spcBef>
            </a:pPr>
            <a:r>
              <a:rPr lang="en-US" sz="1800" b="1" dirty="0" smtClean="0"/>
              <a:t>It will also want a bunch of other stuff, and we will get to that next</a:t>
            </a:r>
            <a:endParaRPr lang="en-US" sz="1800" b="1" dirty="0"/>
          </a:p>
        </p:txBody>
      </p:sp>
    </p:spTree>
    <p:extLst>
      <p:ext uri="{BB962C8B-B14F-4D97-AF65-F5344CB8AC3E}">
        <p14:creationId xmlns:p14="http://schemas.microsoft.com/office/powerpoint/2010/main" val="28997660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442762" cy="792162"/>
          </a:xfrm>
        </p:spPr>
        <p:txBody>
          <a:bodyPr/>
          <a:lstStyle/>
          <a:p>
            <a:r>
              <a:rPr lang="en-US" sz="2800" dirty="0" smtClean="0"/>
              <a:t>Recap: Obtaining </a:t>
            </a:r>
            <a:r>
              <a:rPr lang="en-US" sz="2800" dirty="0" smtClean="0"/>
              <a:t>Internet Information</a:t>
            </a:r>
            <a:endParaRPr lang="en-US" sz="2800" dirty="0">
              <a:solidFill>
                <a:srgbClr val="00FFFF"/>
              </a:solidFill>
            </a:endParaRPr>
          </a:p>
        </p:txBody>
      </p:sp>
      <p:sp>
        <p:nvSpPr>
          <p:cNvPr id="6" name="Content Placeholder 2"/>
          <p:cNvSpPr txBox="1">
            <a:spLocks/>
          </p:cNvSpPr>
          <p:nvPr/>
        </p:nvSpPr>
        <p:spPr>
          <a:xfrm>
            <a:off x="228600" y="762000"/>
            <a:ext cx="8610600" cy="60198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1200"/>
              </a:spcBef>
            </a:pPr>
            <a:r>
              <a:rPr lang="en-US" sz="2400" b="1" dirty="0" smtClean="0"/>
              <a:t>We have talked previously about various services offering API’s via the Internet that can be access via Arduino and other microcontrollers</a:t>
            </a:r>
          </a:p>
          <a:p>
            <a:pPr>
              <a:spcBef>
                <a:spcPts val="1200"/>
              </a:spcBef>
            </a:pPr>
            <a:r>
              <a:rPr lang="en-US" sz="2400" b="1" dirty="0" smtClean="0"/>
              <a:t>Two of the most popular are weather and news information</a:t>
            </a:r>
          </a:p>
          <a:p>
            <a:pPr>
              <a:spcBef>
                <a:spcPts val="1200"/>
              </a:spcBef>
            </a:pPr>
            <a:r>
              <a:rPr lang="en-US" sz="2400" b="1" dirty="0" smtClean="0"/>
              <a:t>A very popular weather API is openweathermap.org. While they went commercial a few years back, they still offer free API keys for personal and educational use. There are other services, but the Marquee </a:t>
            </a:r>
            <a:r>
              <a:rPr lang="en-US" sz="2400" b="1" dirty="0" err="1" smtClean="0"/>
              <a:t>Scroller</a:t>
            </a:r>
            <a:r>
              <a:rPr lang="en-US" sz="2400" b="1" dirty="0" smtClean="0"/>
              <a:t> code is designed to use </a:t>
            </a:r>
            <a:r>
              <a:rPr lang="en-US" sz="2400" b="1" dirty="0" err="1" smtClean="0"/>
              <a:t>openweathermap</a:t>
            </a:r>
            <a:r>
              <a:rPr lang="en-US" sz="2400" b="1" dirty="0" smtClean="0"/>
              <a:t>, thus we will too.</a:t>
            </a:r>
          </a:p>
          <a:p>
            <a:pPr>
              <a:spcBef>
                <a:spcPts val="1200"/>
              </a:spcBef>
            </a:pPr>
            <a:r>
              <a:rPr lang="en-US" sz="2400" b="1" dirty="0" smtClean="0"/>
              <a:t>Likewise a popular news headline site is News API, newsapi.org, which is what the Marquee </a:t>
            </a:r>
            <a:r>
              <a:rPr lang="en-US" sz="2400" b="1" dirty="0" err="1" smtClean="0"/>
              <a:t>Scroller</a:t>
            </a:r>
            <a:r>
              <a:rPr lang="en-US" sz="2400" b="1" dirty="0" smtClean="0"/>
              <a:t> code is configured to use.</a:t>
            </a:r>
            <a:endParaRPr lang="en-US" sz="2400" b="1" dirty="0"/>
          </a:p>
        </p:txBody>
      </p:sp>
    </p:spTree>
    <p:extLst>
      <p:ext uri="{BB962C8B-B14F-4D97-AF65-F5344CB8AC3E}">
        <p14:creationId xmlns:p14="http://schemas.microsoft.com/office/powerpoint/2010/main" val="46159643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442762" cy="792162"/>
          </a:xfrm>
        </p:spPr>
        <p:txBody>
          <a:bodyPr/>
          <a:lstStyle/>
          <a:p>
            <a:r>
              <a:rPr lang="en-US" sz="3200" dirty="0" smtClean="0"/>
              <a:t>Recap: Obtaining </a:t>
            </a:r>
            <a:r>
              <a:rPr lang="en-US" sz="3200" dirty="0" smtClean="0"/>
              <a:t>API Keys</a:t>
            </a:r>
            <a:endParaRPr lang="en-US" sz="3200" dirty="0">
              <a:solidFill>
                <a:srgbClr val="00FFFF"/>
              </a:solidFill>
            </a:endParaRPr>
          </a:p>
        </p:txBody>
      </p:sp>
      <p:sp>
        <p:nvSpPr>
          <p:cNvPr id="6" name="Content Placeholder 2"/>
          <p:cNvSpPr txBox="1">
            <a:spLocks/>
          </p:cNvSpPr>
          <p:nvPr/>
        </p:nvSpPr>
        <p:spPr>
          <a:xfrm>
            <a:off x="228600" y="762000"/>
            <a:ext cx="8610600" cy="60198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1200"/>
              </a:spcBef>
            </a:pPr>
            <a:r>
              <a:rPr lang="en-US" sz="1800" b="1" dirty="0" smtClean="0"/>
              <a:t>Nearly all Internet remote API services require users to register to obtain </a:t>
            </a:r>
            <a:r>
              <a:rPr lang="en-US" sz="1800" b="1" i="1" dirty="0" smtClean="0"/>
              <a:t>authentication keys </a:t>
            </a:r>
            <a:r>
              <a:rPr lang="en-US" sz="1800" b="1" dirty="0" smtClean="0"/>
              <a:t>that identify the user and their access level to the service. </a:t>
            </a:r>
          </a:p>
          <a:p>
            <a:pPr>
              <a:spcBef>
                <a:spcPts val="1200"/>
              </a:spcBef>
            </a:pPr>
            <a:r>
              <a:rPr lang="en-US" sz="1800" b="1" dirty="0" smtClean="0"/>
              <a:t>To obtain an </a:t>
            </a:r>
            <a:r>
              <a:rPr lang="en-US" sz="1800" b="1" dirty="0" err="1" smtClean="0"/>
              <a:t>openweathermap</a:t>
            </a:r>
            <a:r>
              <a:rPr lang="en-US" sz="1800" b="1" dirty="0" smtClean="0"/>
              <a:t> API key, you will need to browse </a:t>
            </a:r>
            <a:r>
              <a:rPr lang="en-US" sz="1800" b="1" dirty="0"/>
              <a:t>to </a:t>
            </a:r>
            <a:r>
              <a:rPr lang="en-US" sz="1800" b="1" dirty="0">
                <a:solidFill>
                  <a:srgbClr val="00FFFF"/>
                </a:solidFill>
              </a:rPr>
              <a:t>https://home.openweathermap.org/users/sign_up</a:t>
            </a:r>
            <a:r>
              <a:rPr lang="en-US" sz="1800" b="1" dirty="0"/>
              <a:t> </a:t>
            </a:r>
            <a:endParaRPr lang="en-US" sz="1800" b="1" dirty="0" smtClean="0"/>
          </a:p>
          <a:p>
            <a:pPr>
              <a:spcBef>
                <a:spcPts val="1200"/>
              </a:spcBef>
            </a:pPr>
            <a:r>
              <a:rPr lang="en-US" sz="1800" b="1" dirty="0" smtClean="0"/>
              <a:t>You will need to be 16 years of age or older to sign up. If you are not, you’ll need to have a parent or guardian </a:t>
            </a:r>
            <a:r>
              <a:rPr lang="en-US" sz="1800" b="1" dirty="0" smtClean="0">
                <a:sym typeface="Wingdings" panose="05000000000000000000" pitchFamily="2" charset="2"/>
              </a:rPr>
              <a:t>do this for you– or get a key from a hacker friend who </a:t>
            </a:r>
            <a:r>
              <a:rPr lang="en-US" sz="1800" b="1" i="1" dirty="0" smtClean="0">
                <a:sym typeface="Wingdings" panose="05000000000000000000" pitchFamily="2" charset="2"/>
              </a:rPr>
              <a:t>is</a:t>
            </a:r>
            <a:r>
              <a:rPr lang="en-US" sz="1800" b="1" dirty="0" smtClean="0">
                <a:sym typeface="Wingdings" panose="05000000000000000000" pitchFamily="2" charset="2"/>
              </a:rPr>
              <a:t> over 16. </a:t>
            </a:r>
            <a:endParaRPr lang="en-US" sz="1400" b="1" dirty="0" smtClean="0"/>
          </a:p>
          <a:p>
            <a:pPr>
              <a:spcBef>
                <a:spcPts val="1200"/>
              </a:spcBef>
            </a:pPr>
            <a:r>
              <a:rPr lang="en-US" sz="1800" b="1" dirty="0" smtClean="0"/>
              <a:t>I’ll do a walkthrough of this process in class</a:t>
            </a:r>
            <a:endParaRPr lang="en-US" sz="1800" b="1" dirty="0"/>
          </a:p>
          <a:p>
            <a:pPr>
              <a:spcBef>
                <a:spcPts val="1200"/>
              </a:spcBef>
            </a:pPr>
            <a:r>
              <a:rPr lang="en-US" sz="1800" b="1" dirty="0" smtClean="0"/>
              <a:t>Once you have an API Key, you can enter it into the configuration page for your display running Marquee </a:t>
            </a:r>
            <a:r>
              <a:rPr lang="en-US" sz="1800" b="1" dirty="0" err="1" smtClean="0"/>
              <a:t>Scroller</a:t>
            </a:r>
            <a:r>
              <a:rPr lang="en-US" sz="1800" b="1" dirty="0" smtClean="0"/>
              <a:t> software</a:t>
            </a:r>
          </a:p>
          <a:p>
            <a:pPr>
              <a:spcBef>
                <a:spcPts val="1200"/>
              </a:spcBef>
            </a:pPr>
            <a:r>
              <a:rPr lang="en-US" sz="1800" b="1" dirty="0" smtClean="0"/>
              <a:t>The process is similar for News API, and will do a walkthrough of that as well.</a:t>
            </a:r>
          </a:p>
          <a:p>
            <a:pPr>
              <a:spcBef>
                <a:spcPts val="1200"/>
              </a:spcBef>
            </a:pPr>
            <a:r>
              <a:rPr lang="en-US" sz="1800" b="1" dirty="0" smtClean="0"/>
              <a:t>And that’s it! Once you have entered your API keys, you should start receiving news and weather information on your displays. Just like having you own mini Times Square </a:t>
            </a:r>
            <a:r>
              <a:rPr lang="en-US" sz="1800" b="1" dirty="0" err="1" smtClean="0"/>
              <a:t>jumbotron</a:t>
            </a:r>
            <a:r>
              <a:rPr lang="en-US" sz="1800" b="1" dirty="0" smtClean="0"/>
              <a:t>, right?</a:t>
            </a:r>
            <a:endParaRPr lang="en-US" sz="1800" b="1" dirty="0"/>
          </a:p>
        </p:txBody>
      </p:sp>
    </p:spTree>
    <p:extLst>
      <p:ext uri="{BB962C8B-B14F-4D97-AF65-F5344CB8AC3E}">
        <p14:creationId xmlns:p14="http://schemas.microsoft.com/office/powerpoint/2010/main" val="29772828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442762" cy="487362"/>
          </a:xfrm>
        </p:spPr>
        <p:txBody>
          <a:bodyPr/>
          <a:lstStyle/>
          <a:p>
            <a:r>
              <a:rPr lang="en-US" sz="2400" dirty="0" smtClean="0"/>
              <a:t>Trimester Review</a:t>
            </a:r>
            <a:endParaRPr lang="en-US" sz="2400" dirty="0">
              <a:solidFill>
                <a:srgbClr val="00FFFF"/>
              </a:solidFill>
            </a:endParaRPr>
          </a:p>
        </p:txBody>
      </p:sp>
      <p:sp>
        <p:nvSpPr>
          <p:cNvPr id="6" name="Content Placeholder 2"/>
          <p:cNvSpPr txBox="1">
            <a:spLocks/>
          </p:cNvSpPr>
          <p:nvPr/>
        </p:nvSpPr>
        <p:spPr>
          <a:xfrm>
            <a:off x="228600" y="457200"/>
            <a:ext cx="8610600" cy="60198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1200"/>
              </a:spcBef>
            </a:pPr>
            <a:r>
              <a:rPr lang="en-US" sz="1800" b="1" dirty="0" smtClean="0"/>
              <a:t>It’s been a long but hopefully worthwhile year. Here’s a walk down memory lane recalling the skills and knowledge you have hopefully gained from these classes</a:t>
            </a:r>
            <a:endParaRPr lang="en-US" sz="1800" b="1" dirty="0" smtClean="0"/>
          </a:p>
          <a:p>
            <a:pPr>
              <a:spcBef>
                <a:spcPts val="1200"/>
              </a:spcBef>
            </a:pPr>
            <a:r>
              <a:rPr lang="en-US" sz="1800" b="1" dirty="0" smtClean="0"/>
              <a:t>Introduction to Arduino</a:t>
            </a:r>
            <a:br>
              <a:rPr lang="en-US" sz="1800" b="1" dirty="0" smtClean="0"/>
            </a:br>
            <a:r>
              <a:rPr lang="en-US" sz="1600" b="1" dirty="0" smtClean="0"/>
              <a:t>Basic understanding of DC electricity, understanding and use of basic electronic components, use of a digital </a:t>
            </a:r>
            <a:r>
              <a:rPr lang="en-US" sz="1600" b="1" dirty="0" err="1" smtClean="0"/>
              <a:t>multimeter</a:t>
            </a:r>
            <a:r>
              <a:rPr lang="en-US" sz="1600" b="1" dirty="0" smtClean="0"/>
              <a:t>, connection of different components to a microcontroller, connection of smart/programmable LED strands to a microcontroller, installation and use of WLED software</a:t>
            </a:r>
            <a:endParaRPr lang="en-US" sz="1800" b="1" dirty="0" smtClean="0"/>
          </a:p>
          <a:p>
            <a:pPr>
              <a:spcBef>
                <a:spcPts val="1200"/>
              </a:spcBef>
            </a:pPr>
            <a:r>
              <a:rPr lang="en-US" sz="1800" b="1" dirty="0" smtClean="0"/>
              <a:t>Basic Arduino Programming</a:t>
            </a:r>
            <a:br>
              <a:rPr lang="en-US" sz="1800" b="1" dirty="0" smtClean="0"/>
            </a:br>
            <a:r>
              <a:rPr lang="en-US" sz="1600" b="1" dirty="0" smtClean="0"/>
              <a:t>Use of the Arduino IDE, Understanding of basic C/C++ programming concepts, including basic data structures, control flow statements, conditionals, and arithmetic expressions, using libraries, loading precompiled binaries, the binary and hexadecimal number systems, reading I2C sensors, generating sound with a microcontroller, </a:t>
            </a:r>
            <a:r>
              <a:rPr lang="en-US" sz="1600" b="1" dirty="0"/>
              <a:t>use of fonts with an LED matrix, </a:t>
            </a:r>
            <a:r>
              <a:rPr lang="en-US" sz="1600" b="1" dirty="0" smtClean="0"/>
              <a:t>Network Time Protocol, using fonts and text effects with an LED matrix display</a:t>
            </a:r>
          </a:p>
          <a:p>
            <a:pPr>
              <a:spcBef>
                <a:spcPts val="1200"/>
              </a:spcBef>
            </a:pPr>
            <a:r>
              <a:rPr lang="en-US" sz="1800" b="1" dirty="0" smtClean="0"/>
              <a:t>Intermediate Arduino Programming</a:t>
            </a:r>
            <a:br>
              <a:rPr lang="en-US" sz="1800" b="1" dirty="0" smtClean="0"/>
            </a:br>
            <a:r>
              <a:rPr lang="en-US" sz="1600" b="1" dirty="0" smtClean="0"/>
              <a:t>Memory </a:t>
            </a:r>
            <a:r>
              <a:rPr lang="en-US" sz="1600" b="1" dirty="0"/>
              <a:t>organization, addressing and pointers, the C preprocessor, creating and using your own fonts, using Visual Studio Code, filesystems, </a:t>
            </a:r>
            <a:r>
              <a:rPr lang="en-US" sz="1600" b="1" dirty="0" err="1"/>
              <a:t>wifi</a:t>
            </a:r>
            <a:r>
              <a:rPr lang="en-US" sz="1600" b="1" dirty="0"/>
              <a:t> operation and use with a microcontroller, web technology and HTML, creating and using web servers, gathering and using form data, web scraping, JSON and REST API's, GitHub, Internet services API's and keys</a:t>
            </a:r>
            <a:endParaRPr lang="en-US" sz="1600" b="1" dirty="0"/>
          </a:p>
        </p:txBody>
      </p:sp>
    </p:spTree>
    <p:extLst>
      <p:ext uri="{BB962C8B-B14F-4D97-AF65-F5344CB8AC3E}">
        <p14:creationId xmlns:p14="http://schemas.microsoft.com/office/powerpoint/2010/main" val="22857909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442762" cy="487362"/>
          </a:xfrm>
        </p:spPr>
        <p:txBody>
          <a:bodyPr/>
          <a:lstStyle/>
          <a:p>
            <a:r>
              <a:rPr lang="en-US" sz="2400" dirty="0" smtClean="0"/>
              <a:t>Paul’s </a:t>
            </a:r>
            <a:r>
              <a:rPr lang="en-US" sz="2400" dirty="0" err="1" smtClean="0"/>
              <a:t>Github</a:t>
            </a:r>
            <a:r>
              <a:rPr lang="en-US" sz="2400" dirty="0" smtClean="0"/>
              <a:t> Page</a:t>
            </a:r>
            <a:endParaRPr lang="en-US" sz="2400" dirty="0">
              <a:solidFill>
                <a:srgbClr val="00FFFF"/>
              </a:solidFill>
            </a:endParaRPr>
          </a:p>
        </p:txBody>
      </p:sp>
      <p:sp>
        <p:nvSpPr>
          <p:cNvPr id="6" name="Content Placeholder 2"/>
          <p:cNvSpPr txBox="1">
            <a:spLocks/>
          </p:cNvSpPr>
          <p:nvPr/>
        </p:nvSpPr>
        <p:spPr>
          <a:xfrm>
            <a:off x="228600" y="457200"/>
            <a:ext cx="8610600" cy="14478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1200"/>
              </a:spcBef>
            </a:pPr>
            <a:r>
              <a:rPr lang="en-US" sz="1800" b="1" dirty="0" smtClean="0"/>
              <a:t>I have a </a:t>
            </a:r>
            <a:r>
              <a:rPr lang="en-US" sz="1800" b="1" dirty="0" err="1" smtClean="0"/>
              <a:t>Github</a:t>
            </a:r>
            <a:r>
              <a:rPr lang="en-US" sz="1800" b="1" dirty="0" smtClean="0"/>
              <a:t> page! Who </a:t>
            </a:r>
            <a:r>
              <a:rPr lang="en-US" sz="1800" b="1" dirty="0"/>
              <a:t>knew?!</a:t>
            </a:r>
            <a:br>
              <a:rPr lang="en-US" sz="1800" b="1" dirty="0"/>
            </a:br>
            <a:r>
              <a:rPr lang="en-US" sz="1800" b="1" dirty="0" smtClean="0"/>
              <a:t>	</a:t>
            </a:r>
            <a:r>
              <a:rPr lang="en-US" sz="1800" b="1" dirty="0" smtClean="0">
                <a:solidFill>
                  <a:srgbClr val="00FFFF"/>
                </a:solidFill>
              </a:rPr>
              <a:t>https</a:t>
            </a:r>
            <a:r>
              <a:rPr lang="en-US" sz="1800" b="1" dirty="0">
                <a:solidFill>
                  <a:srgbClr val="00FFFF"/>
                </a:solidFill>
              </a:rPr>
              <a:t>://</a:t>
            </a:r>
            <a:r>
              <a:rPr lang="en-US" sz="1800" b="1" dirty="0" smtClean="0">
                <a:solidFill>
                  <a:srgbClr val="00FFFF"/>
                </a:solidFill>
              </a:rPr>
              <a:t>github.com/corwinakira </a:t>
            </a:r>
            <a:endParaRPr lang="en-US" sz="1800" b="1" dirty="0" smtClean="0">
              <a:solidFill>
                <a:srgbClr val="00FFFF"/>
              </a:solidFill>
            </a:endParaRPr>
          </a:p>
          <a:p>
            <a:pPr>
              <a:spcBef>
                <a:spcPts val="1200"/>
              </a:spcBef>
            </a:pPr>
            <a:r>
              <a:rPr lang="en-US" sz="1800" b="1" dirty="0" smtClean="0"/>
              <a:t>Since </a:t>
            </a:r>
            <a:r>
              <a:rPr lang="en-US" sz="1800" b="1" dirty="0" err="1" smtClean="0"/>
              <a:t>Github</a:t>
            </a:r>
            <a:r>
              <a:rPr lang="en-US" sz="1800" b="1" dirty="0" smtClean="0"/>
              <a:t> can be used for organizing and storing documents of all types, I am in the process of updating my </a:t>
            </a:r>
            <a:r>
              <a:rPr lang="en-US" sz="1800" b="1" dirty="0" err="1" smtClean="0"/>
              <a:t>Github</a:t>
            </a:r>
            <a:r>
              <a:rPr lang="en-US" sz="1800" b="1" dirty="0" smtClean="0"/>
              <a:t> site with WLED instructional and SEICHE class content</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487" y="2590800"/>
            <a:ext cx="8963025" cy="3532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9544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442762" cy="1173162"/>
          </a:xfrm>
        </p:spPr>
        <p:txBody>
          <a:bodyPr/>
          <a:lstStyle/>
          <a:p>
            <a:r>
              <a:rPr lang="en-US" sz="4800" dirty="0" smtClean="0"/>
              <a:t>Final Wrap-Up</a:t>
            </a:r>
            <a:endParaRPr lang="en-US" sz="4800" dirty="0">
              <a:solidFill>
                <a:srgbClr val="00FFFF"/>
              </a:solidFill>
            </a:endParaRPr>
          </a:p>
        </p:txBody>
      </p:sp>
      <p:sp>
        <p:nvSpPr>
          <p:cNvPr id="6" name="Content Placeholder 2"/>
          <p:cNvSpPr txBox="1">
            <a:spLocks/>
          </p:cNvSpPr>
          <p:nvPr/>
        </p:nvSpPr>
        <p:spPr>
          <a:xfrm>
            <a:off x="228600" y="2057400"/>
            <a:ext cx="8610600" cy="14478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1200"/>
              </a:spcBef>
            </a:pPr>
            <a:r>
              <a:rPr lang="en-US" b="1" dirty="0" smtClean="0"/>
              <a:t>Completion Certificates – You’ve all earned them!</a:t>
            </a:r>
          </a:p>
          <a:p>
            <a:pPr>
              <a:spcBef>
                <a:spcPts val="1200"/>
              </a:spcBef>
            </a:pPr>
            <a:endParaRPr lang="en-US" b="1" dirty="0" smtClean="0"/>
          </a:p>
          <a:p>
            <a:pPr>
              <a:spcBef>
                <a:spcPts val="1200"/>
              </a:spcBef>
            </a:pPr>
            <a:r>
              <a:rPr lang="en-US" b="1" dirty="0" smtClean="0"/>
              <a:t>Recognition Awards – Those who demonstrated excellence</a:t>
            </a:r>
          </a:p>
        </p:txBody>
      </p:sp>
    </p:spTree>
    <p:extLst>
      <p:ext uri="{BB962C8B-B14F-4D97-AF65-F5344CB8AC3E}">
        <p14:creationId xmlns:p14="http://schemas.microsoft.com/office/powerpoint/2010/main" val="351406820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Formal End of Lesson </a:t>
            </a:r>
            <a:r>
              <a:rPr lang="en-US" sz="3200" dirty="0" smtClean="0"/>
              <a:t>12</a:t>
            </a:r>
            <a:endParaRPr lang="en-US" sz="3200" dirty="0"/>
          </a:p>
        </p:txBody>
      </p:sp>
      <p:sp>
        <p:nvSpPr>
          <p:cNvPr id="3" name="Content Placeholder 2"/>
          <p:cNvSpPr>
            <a:spLocks noGrp="1"/>
          </p:cNvSpPr>
          <p:nvPr>
            <p:ph idx="1"/>
          </p:nvPr>
        </p:nvSpPr>
        <p:spPr>
          <a:xfrm>
            <a:off x="457200" y="1524000"/>
            <a:ext cx="8229600" cy="5105400"/>
          </a:xfrm>
        </p:spPr>
        <p:txBody>
          <a:bodyPr>
            <a:normAutofit/>
          </a:bodyPr>
          <a:lstStyle/>
          <a:p>
            <a:pPr marL="0" indent="0" algn="ctr">
              <a:buNone/>
            </a:pPr>
            <a:r>
              <a:rPr lang="en-US" b="1" dirty="0" smtClean="0">
                <a:solidFill>
                  <a:srgbClr val="FFFF00"/>
                </a:solidFill>
              </a:rPr>
              <a:t>AND THAT’S THE END OF </a:t>
            </a:r>
          </a:p>
          <a:p>
            <a:pPr marL="0" indent="0" algn="ctr">
              <a:buNone/>
            </a:pPr>
            <a:r>
              <a:rPr lang="en-US" b="1" dirty="0" smtClean="0">
                <a:solidFill>
                  <a:srgbClr val="FFFF00"/>
                </a:solidFill>
              </a:rPr>
              <a:t>SEICHE ARDUINO AND ELECTRONICS</a:t>
            </a:r>
          </a:p>
          <a:p>
            <a:pPr marL="0" indent="0">
              <a:buNone/>
            </a:pPr>
            <a:endParaRPr lang="en-US" b="1" dirty="0"/>
          </a:p>
          <a:p>
            <a:pPr marL="0" indent="0">
              <a:buNone/>
            </a:pPr>
            <a:r>
              <a:rPr lang="en-US" b="1" dirty="0" smtClean="0"/>
              <a:t>If I don’t see </a:t>
            </a:r>
            <a:r>
              <a:rPr lang="en-US" b="1" dirty="0" err="1" smtClean="0"/>
              <a:t>y’all</a:t>
            </a:r>
            <a:r>
              <a:rPr lang="en-US" b="1" dirty="0" smtClean="0"/>
              <a:t> again, have a good life!</a:t>
            </a:r>
          </a:p>
          <a:p>
            <a:pPr marL="0" indent="0">
              <a:buNone/>
            </a:pPr>
            <a:endParaRPr lang="en-US" b="1" dirty="0" smtClean="0"/>
          </a:p>
          <a:p>
            <a:pPr lvl="0"/>
            <a:r>
              <a:rPr lang="en-US" sz="2400" dirty="0" smtClean="0"/>
              <a:t>You can e-mail me at </a:t>
            </a:r>
            <a:r>
              <a:rPr lang="en-US" sz="2400" dirty="0" smtClean="0">
                <a:solidFill>
                  <a:srgbClr val="00FFFF"/>
                </a:solidFill>
              </a:rPr>
              <a:t>paulfrommeyer@gmail.com</a:t>
            </a:r>
            <a:br>
              <a:rPr lang="en-US" sz="2400" dirty="0" smtClean="0">
                <a:solidFill>
                  <a:srgbClr val="00FFFF"/>
                </a:solidFill>
              </a:rPr>
            </a:br>
            <a:r>
              <a:rPr lang="en-US" sz="2400" dirty="0" smtClean="0"/>
              <a:t>or</a:t>
            </a:r>
            <a:r>
              <a:rPr lang="en-US" sz="2400" dirty="0" smtClean="0">
                <a:solidFill>
                  <a:srgbClr val="00FFFF"/>
                </a:solidFill>
              </a:rPr>
              <a:t> paul@paulfrommeyer.com </a:t>
            </a:r>
            <a:r>
              <a:rPr lang="en-US" sz="2400" dirty="0" smtClean="0"/>
              <a:t>or</a:t>
            </a:r>
            <a:r>
              <a:rPr lang="en-US" sz="2400" dirty="0" smtClean="0">
                <a:solidFill>
                  <a:srgbClr val="00FFFF"/>
                </a:solidFill>
              </a:rPr>
              <a:t> paul@palas.com </a:t>
            </a:r>
          </a:p>
          <a:p>
            <a:pPr lvl="0"/>
            <a:r>
              <a:rPr lang="en-US" sz="2400" dirty="0" smtClean="0"/>
              <a:t>My website is </a:t>
            </a:r>
            <a:r>
              <a:rPr lang="en-US" sz="2400" b="1" dirty="0" smtClean="0">
                <a:solidFill>
                  <a:srgbClr val="00FFFF"/>
                </a:solidFill>
              </a:rPr>
              <a:t>http://www.palas.com/~paul</a:t>
            </a:r>
            <a:endParaRPr lang="en-US" sz="2400" b="1" dirty="0">
              <a:solidFill>
                <a:srgbClr val="00FFFF"/>
              </a:solidFill>
            </a:endParaRPr>
          </a:p>
          <a:p>
            <a:pPr lvl="0"/>
            <a:r>
              <a:rPr lang="en-US" sz="2400" dirty="0" smtClean="0"/>
              <a:t>And you can find my slow-updating </a:t>
            </a:r>
            <a:r>
              <a:rPr lang="en-US" sz="2400" dirty="0" err="1" smtClean="0"/>
              <a:t>Github</a:t>
            </a:r>
            <a:r>
              <a:rPr lang="en-US" sz="2400" dirty="0" smtClean="0"/>
              <a:t> </a:t>
            </a:r>
            <a:r>
              <a:rPr lang="en-US" sz="2400" dirty="0"/>
              <a:t>page at</a:t>
            </a:r>
            <a:br>
              <a:rPr lang="en-US" sz="2400" dirty="0"/>
            </a:br>
            <a:r>
              <a:rPr lang="en-US" sz="2400" dirty="0"/>
              <a:t>	</a:t>
            </a:r>
            <a:r>
              <a:rPr lang="en-US" sz="2800" b="1" dirty="0">
                <a:solidFill>
                  <a:srgbClr val="00FFFF"/>
                </a:solidFill>
              </a:rPr>
              <a:t>https://github.com/corwinakira</a:t>
            </a:r>
            <a:endParaRPr lang="en-US" sz="2400" b="1" dirty="0">
              <a:solidFill>
                <a:srgbClr val="00FFFF"/>
              </a:solidFill>
            </a:endParaRPr>
          </a:p>
        </p:txBody>
      </p:sp>
    </p:spTree>
    <p:extLst>
      <p:ext uri="{BB962C8B-B14F-4D97-AF65-F5344CB8AC3E}">
        <p14:creationId xmlns:p14="http://schemas.microsoft.com/office/powerpoint/2010/main" val="279917199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63562"/>
          </a:xfrm>
        </p:spPr>
        <p:txBody>
          <a:bodyPr/>
          <a:lstStyle/>
          <a:p>
            <a:r>
              <a:rPr lang="en-US" sz="2800" dirty="0" smtClean="0"/>
              <a:t>Our Microcontroller: The </a:t>
            </a:r>
            <a:r>
              <a:rPr lang="en-US" sz="2800" dirty="0" err="1" smtClean="0"/>
              <a:t>WeMos</a:t>
            </a:r>
            <a:r>
              <a:rPr lang="en-US" sz="2800" dirty="0" smtClean="0"/>
              <a:t> D1 Mini</a:t>
            </a:r>
            <a:endParaRPr lang="en-US" sz="2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5800"/>
            <a:ext cx="9144000" cy="4894046"/>
          </a:xfrm>
          <a:prstGeom prst="rect">
            <a:avLst/>
          </a:prstGeom>
        </p:spPr>
      </p:pic>
      <p:sp>
        <p:nvSpPr>
          <p:cNvPr id="7" name="Content Placeholder 2"/>
          <p:cNvSpPr>
            <a:spLocks noGrp="1"/>
          </p:cNvSpPr>
          <p:nvPr>
            <p:ph idx="1"/>
          </p:nvPr>
        </p:nvSpPr>
        <p:spPr>
          <a:xfrm>
            <a:off x="0" y="4483208"/>
            <a:ext cx="9144000" cy="1981200"/>
          </a:xfrm>
          <a:solidFill>
            <a:schemeClr val="bg1"/>
          </a:solidFill>
        </p:spPr>
        <p:txBody>
          <a:bodyPr anchor="ctr">
            <a:noAutofit/>
          </a:bodyPr>
          <a:lstStyle/>
          <a:p>
            <a:endParaRPr lang="en-US" sz="1200" dirty="0" smtClean="0">
              <a:solidFill>
                <a:schemeClr val="tx1"/>
              </a:solidFill>
            </a:endParaRPr>
          </a:p>
          <a:p>
            <a:pPr marL="0" indent="0">
              <a:buNone/>
            </a:pPr>
            <a:r>
              <a:rPr lang="en-US" sz="1200" b="1" dirty="0" err="1" smtClean="0">
                <a:solidFill>
                  <a:schemeClr val="tx1"/>
                </a:solidFill>
              </a:rPr>
              <a:t>Hilights</a:t>
            </a:r>
            <a:endParaRPr lang="en-US" sz="1200" b="1" dirty="0" smtClean="0">
              <a:solidFill>
                <a:schemeClr val="tx1"/>
              </a:solidFill>
            </a:endParaRPr>
          </a:p>
          <a:p>
            <a:r>
              <a:rPr lang="en-US" sz="1200" b="1" dirty="0" smtClean="0">
                <a:solidFill>
                  <a:schemeClr val="tx1"/>
                </a:solidFill>
              </a:rPr>
              <a:t>11 </a:t>
            </a:r>
            <a:r>
              <a:rPr lang="en-US" sz="1200" b="1" dirty="0">
                <a:solidFill>
                  <a:schemeClr val="tx1"/>
                </a:solidFill>
              </a:rPr>
              <a:t>digital </a:t>
            </a:r>
            <a:r>
              <a:rPr lang="en-US" sz="1200" b="1" dirty="0" smtClean="0">
                <a:solidFill>
                  <a:schemeClr val="tx1"/>
                </a:solidFill>
              </a:rPr>
              <a:t>IO: all are interrupt and </a:t>
            </a:r>
            <a:r>
              <a:rPr lang="en-US" sz="1200" b="1" dirty="0" err="1" smtClean="0">
                <a:solidFill>
                  <a:schemeClr val="tx1"/>
                </a:solidFill>
              </a:rPr>
              <a:t>pwm</a:t>
            </a:r>
            <a:r>
              <a:rPr lang="en-US" sz="1200" b="1" dirty="0" smtClean="0">
                <a:solidFill>
                  <a:schemeClr val="tx1"/>
                </a:solidFill>
              </a:rPr>
              <a:t> capable (except D0/GPIO16)</a:t>
            </a:r>
            <a:endParaRPr lang="en-US" sz="1200" b="1" dirty="0">
              <a:solidFill>
                <a:schemeClr val="tx1"/>
              </a:solidFill>
            </a:endParaRPr>
          </a:p>
          <a:p>
            <a:r>
              <a:rPr lang="en-US" sz="1200" b="1" dirty="0">
                <a:solidFill>
                  <a:schemeClr val="tx1"/>
                </a:solidFill>
              </a:rPr>
              <a:t>1 analog </a:t>
            </a:r>
            <a:r>
              <a:rPr lang="en-US" sz="1200" b="1" dirty="0" smtClean="0">
                <a:solidFill>
                  <a:schemeClr val="tx1"/>
                </a:solidFill>
              </a:rPr>
              <a:t>input (</a:t>
            </a:r>
            <a:r>
              <a:rPr lang="en-US" sz="1200" b="1" dirty="0">
                <a:solidFill>
                  <a:schemeClr val="tx1"/>
                </a:solidFill>
              </a:rPr>
              <a:t>3.2V max input</a:t>
            </a:r>
            <a:r>
              <a:rPr lang="en-US" sz="1200" b="1" dirty="0" smtClean="0">
                <a:solidFill>
                  <a:schemeClr val="tx1"/>
                </a:solidFill>
              </a:rPr>
              <a:t>): A0/ADC0</a:t>
            </a:r>
            <a:endParaRPr lang="en-US" sz="1200" b="1" dirty="0">
              <a:solidFill>
                <a:schemeClr val="tx1"/>
              </a:solidFill>
            </a:endParaRPr>
          </a:p>
          <a:p>
            <a:r>
              <a:rPr lang="en-US" sz="1200" b="1" dirty="0" smtClean="0">
                <a:solidFill>
                  <a:schemeClr val="tx1"/>
                </a:solidFill>
              </a:rPr>
              <a:t>Micro USB </a:t>
            </a:r>
            <a:r>
              <a:rPr lang="en-US" sz="1200" b="1" u="sng" dirty="0" smtClean="0">
                <a:solidFill>
                  <a:schemeClr val="tx1"/>
                </a:solidFill>
              </a:rPr>
              <a:t>or</a:t>
            </a:r>
            <a:r>
              <a:rPr lang="en-US" sz="1200" b="1" dirty="0" smtClean="0">
                <a:solidFill>
                  <a:schemeClr val="tx1"/>
                </a:solidFill>
              </a:rPr>
              <a:t> Type-C </a:t>
            </a:r>
            <a:r>
              <a:rPr lang="en-US" sz="1200" b="1" dirty="0">
                <a:solidFill>
                  <a:schemeClr val="tx1"/>
                </a:solidFill>
              </a:rPr>
              <a:t>USB </a:t>
            </a:r>
            <a:r>
              <a:rPr lang="en-US" sz="1200" b="1" dirty="0" smtClean="0">
                <a:solidFill>
                  <a:schemeClr val="tx1"/>
                </a:solidFill>
              </a:rPr>
              <a:t>Port (clones usually have micro USB)</a:t>
            </a:r>
            <a:endParaRPr lang="en-US" sz="1200" b="1" dirty="0">
              <a:solidFill>
                <a:schemeClr val="tx1"/>
              </a:solidFill>
            </a:endParaRPr>
          </a:p>
          <a:p>
            <a:r>
              <a:rPr lang="en-US" sz="1200" b="1" dirty="0" smtClean="0">
                <a:solidFill>
                  <a:schemeClr val="tx1"/>
                </a:solidFill>
              </a:rPr>
              <a:t>Two SPI interfaces (one is used for on-board flash memory), one I2C interface, two serial ports</a:t>
            </a:r>
          </a:p>
          <a:p>
            <a:r>
              <a:rPr lang="en-US" sz="1200" b="1" dirty="0" smtClean="0">
                <a:solidFill>
                  <a:schemeClr val="tx1"/>
                </a:solidFill>
              </a:rPr>
              <a:t>Built-in </a:t>
            </a:r>
            <a:r>
              <a:rPr lang="en-US" sz="1200" b="1" dirty="0" err="1" smtClean="0">
                <a:solidFill>
                  <a:schemeClr val="tx1"/>
                </a:solidFill>
              </a:rPr>
              <a:t>WiFi</a:t>
            </a:r>
            <a:r>
              <a:rPr lang="en-US" sz="1200" b="1" dirty="0" smtClean="0">
                <a:solidFill>
                  <a:schemeClr val="tx1"/>
                </a:solidFill>
              </a:rPr>
              <a:t> (client or standalone access point modes) and Bluetooth</a:t>
            </a:r>
            <a:endParaRPr lang="en-US" sz="1200" b="1" dirty="0">
              <a:solidFill>
                <a:schemeClr val="tx1"/>
              </a:solidFill>
            </a:endParaRPr>
          </a:p>
          <a:p>
            <a:r>
              <a:rPr lang="en-US" sz="1200" b="1" dirty="0">
                <a:solidFill>
                  <a:schemeClr val="tx1"/>
                </a:solidFill>
              </a:rPr>
              <a:t>Compatible with </a:t>
            </a:r>
            <a:r>
              <a:rPr lang="en-US" sz="1200" b="1" dirty="0" err="1">
                <a:solidFill>
                  <a:schemeClr val="tx1"/>
                </a:solidFill>
              </a:rPr>
              <a:t>MicroPython</a:t>
            </a:r>
            <a:r>
              <a:rPr lang="en-US" sz="1200" b="1" dirty="0">
                <a:solidFill>
                  <a:schemeClr val="tx1"/>
                </a:solidFill>
              </a:rPr>
              <a:t>, Arduino, </a:t>
            </a:r>
            <a:r>
              <a:rPr lang="en-US" sz="1200" b="1" dirty="0" err="1" smtClean="0">
                <a:solidFill>
                  <a:schemeClr val="tx1"/>
                </a:solidFill>
              </a:rPr>
              <a:t>NodeMCU</a:t>
            </a:r>
            <a:endParaRPr lang="en-US" sz="1200" b="1" dirty="0" smtClean="0">
              <a:solidFill>
                <a:schemeClr val="tx1"/>
              </a:solidFill>
            </a:endParaRPr>
          </a:p>
          <a:p>
            <a:r>
              <a:rPr lang="en-US" sz="1200" b="1" dirty="0" smtClean="0">
                <a:solidFill>
                  <a:schemeClr val="tx1"/>
                </a:solidFill>
              </a:rPr>
              <a:t>Uses the CH340 USB-to-serial driver (installation usually needed on Windows)</a:t>
            </a:r>
          </a:p>
          <a:p>
            <a:r>
              <a:rPr lang="en-US" sz="1200" b="1" dirty="0" smtClean="0">
                <a:solidFill>
                  <a:schemeClr val="tx1"/>
                </a:solidFill>
              </a:rPr>
              <a:t>Extremely low cost (</a:t>
            </a:r>
            <a:r>
              <a:rPr lang="en-US" sz="1200" b="1" dirty="0" err="1" smtClean="0">
                <a:solidFill>
                  <a:schemeClr val="tx1"/>
                </a:solidFill>
              </a:rPr>
              <a:t>approx</a:t>
            </a:r>
            <a:r>
              <a:rPr lang="en-US" sz="1200" b="1" dirty="0" smtClean="0">
                <a:solidFill>
                  <a:schemeClr val="tx1"/>
                </a:solidFill>
              </a:rPr>
              <a:t> $3.00 US on Amazon; one of the two least expensive components in your kits)</a:t>
            </a:r>
          </a:p>
          <a:p>
            <a:endParaRPr lang="en-US" sz="1200" dirty="0" smtClean="0">
              <a:solidFill>
                <a:schemeClr val="tx1"/>
              </a:solidFill>
            </a:endParaRPr>
          </a:p>
          <a:p>
            <a:endParaRPr lang="en-US" sz="1200" dirty="0" smtClean="0">
              <a:solidFill>
                <a:schemeClr val="tx1"/>
              </a:solidFill>
              <a:latin typeface="Arial Unicode MS"/>
              <a:ea typeface="Arial Unicode MS"/>
              <a:cs typeface="Arial Unicode MS"/>
              <a:sym typeface="Wingdings"/>
            </a:endParaRPr>
          </a:p>
        </p:txBody>
      </p:sp>
    </p:spTree>
    <p:extLst>
      <p:ext uri="{BB962C8B-B14F-4D97-AF65-F5344CB8AC3E}">
        <p14:creationId xmlns:p14="http://schemas.microsoft.com/office/powerpoint/2010/main" val="252610887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74638"/>
            <a:ext cx="8610600" cy="487362"/>
          </a:xfrm>
        </p:spPr>
        <p:txBody>
          <a:bodyPr/>
          <a:lstStyle/>
          <a:p>
            <a:r>
              <a:rPr lang="en-US" sz="3200" dirty="0" smtClean="0"/>
              <a:t>SEICHE LED Display Architecture</a:t>
            </a:r>
            <a:endParaRPr lang="en-US" sz="3200" dirty="0"/>
          </a:p>
        </p:txBody>
      </p:sp>
      <p:sp>
        <p:nvSpPr>
          <p:cNvPr id="4" name="Content Placeholder 2"/>
          <p:cNvSpPr txBox="1">
            <a:spLocks/>
          </p:cNvSpPr>
          <p:nvPr/>
        </p:nvSpPr>
        <p:spPr>
          <a:xfrm>
            <a:off x="457200" y="5105400"/>
            <a:ext cx="8229600" cy="1524000"/>
          </a:xfrm>
          <a:prstGeom prst="rect">
            <a:avLst/>
          </a:prstGeom>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a:spcBef>
                <a:spcPts val="0"/>
              </a:spcBef>
            </a:pPr>
            <a:r>
              <a:rPr lang="en-US" sz="1800" dirty="0" smtClean="0"/>
              <a:t>Red MAX7219 8x32 LED matrix display (SPI)</a:t>
            </a:r>
          </a:p>
          <a:p>
            <a:pPr marL="0">
              <a:spcBef>
                <a:spcPts val="0"/>
              </a:spcBef>
            </a:pPr>
            <a:r>
              <a:rPr lang="en-US" sz="1800" dirty="0" smtClean="0"/>
              <a:t>ZS-042 real-time clock module (I2C)</a:t>
            </a:r>
          </a:p>
          <a:p>
            <a:pPr marL="0">
              <a:spcBef>
                <a:spcPts val="0"/>
              </a:spcBef>
            </a:pPr>
            <a:r>
              <a:rPr lang="en-US" sz="1800" dirty="0" smtClean="0"/>
              <a:t>BMP280 Temperature and Pressure Sensor (I2C)</a:t>
            </a:r>
          </a:p>
          <a:p>
            <a:pPr marL="0">
              <a:spcBef>
                <a:spcPts val="0"/>
              </a:spcBef>
            </a:pPr>
            <a:r>
              <a:rPr lang="en-US" sz="1800" dirty="0" smtClean="0"/>
              <a:t>Piezoelectric speaker (PWM)</a:t>
            </a:r>
          </a:p>
          <a:p>
            <a:pPr marL="0">
              <a:spcBef>
                <a:spcPts val="0"/>
              </a:spcBef>
            </a:pPr>
            <a:r>
              <a:rPr lang="en-US" sz="1800" dirty="0" smtClean="0"/>
              <a:t>10K</a:t>
            </a:r>
            <a:r>
              <a:rPr lang="el-GR" sz="1800" dirty="0" smtClean="0">
                <a:latin typeface="Arial Unicode MS"/>
                <a:ea typeface="Arial Unicode MS"/>
                <a:cs typeface="Arial Unicode MS"/>
              </a:rPr>
              <a:t>Ω</a:t>
            </a:r>
            <a:r>
              <a:rPr lang="en-US" sz="1800" dirty="0" smtClean="0"/>
              <a:t> Potentiometer (Analog-to-Digital Converter)</a:t>
            </a:r>
          </a:p>
          <a:p>
            <a:pPr marL="0">
              <a:spcBef>
                <a:spcPts val="0"/>
              </a:spcBef>
            </a:pPr>
            <a:r>
              <a:rPr lang="en-US" sz="1800" dirty="0" smtClean="0"/>
              <a:t>Button (Pullup and interrupt)</a:t>
            </a:r>
          </a:p>
          <a:p>
            <a:pPr marL="0">
              <a:spcBef>
                <a:spcPts val="0"/>
              </a:spcBef>
            </a:pPr>
            <a:endParaRPr lang="en-US" sz="24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14400"/>
            <a:ext cx="8267700" cy="3952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655735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382000" cy="6354762"/>
          </a:xfrm>
        </p:spPr>
        <p:txBody>
          <a:bodyPr/>
          <a:lstStyle/>
          <a:p>
            <a:r>
              <a:rPr lang="en-US" sz="7200" dirty="0" smtClean="0"/>
              <a:t>REMINDER</a:t>
            </a:r>
            <a:r>
              <a:rPr lang="en-US" sz="2400" dirty="0" smtClean="0"/>
              <a:t/>
            </a:r>
            <a:br>
              <a:rPr lang="en-US" sz="2400" dirty="0" smtClean="0"/>
            </a:br>
            <a:r>
              <a:rPr lang="en-US" sz="4000" dirty="0" smtClean="0">
                <a:solidFill>
                  <a:srgbClr val="FFFF00"/>
                </a:solidFill>
              </a:rPr>
              <a:t>YOU </a:t>
            </a:r>
            <a:r>
              <a:rPr lang="en-US" sz="4000" u="sng" dirty="0" smtClean="0">
                <a:solidFill>
                  <a:srgbClr val="FFFF00"/>
                </a:solidFill>
              </a:rPr>
              <a:t>MUST</a:t>
            </a:r>
            <a:r>
              <a:rPr lang="en-US" sz="4000" dirty="0" smtClean="0">
                <a:solidFill>
                  <a:srgbClr val="FFFF00"/>
                </a:solidFill>
              </a:rPr>
              <a:t> HAVE A </a:t>
            </a:r>
            <a:r>
              <a:rPr lang="en-US" sz="4000" i="1" dirty="0" smtClean="0">
                <a:solidFill>
                  <a:srgbClr val="FFFF00"/>
                </a:solidFill>
              </a:rPr>
              <a:t>WORKING</a:t>
            </a:r>
            <a:r>
              <a:rPr lang="en-US" sz="4000" dirty="0" smtClean="0">
                <a:solidFill>
                  <a:srgbClr val="FFFF00"/>
                </a:solidFill>
              </a:rPr>
              <a:t> LED MATRIX DISPLAY TO TAKE THIS CLASS!</a:t>
            </a:r>
            <a:br>
              <a:rPr lang="en-US" sz="4000" dirty="0" smtClean="0">
                <a:solidFill>
                  <a:srgbClr val="FFFF00"/>
                </a:solidFill>
              </a:rPr>
            </a:br>
            <a:r>
              <a:rPr lang="en-US" sz="4000" dirty="0" smtClean="0"/>
              <a:t/>
            </a:r>
            <a:br>
              <a:rPr lang="en-US" sz="4000" dirty="0" smtClean="0"/>
            </a:br>
            <a:r>
              <a:rPr lang="en-US" sz="3200" dirty="0" smtClean="0"/>
              <a:t>If displays are lost or damaged, replacements are $70 with 1-week lead time for replacement</a:t>
            </a:r>
            <a:r>
              <a:rPr lang="en-US" sz="4000" dirty="0" smtClean="0"/>
              <a:t/>
            </a:r>
            <a:br>
              <a:rPr lang="en-US" sz="4000" dirty="0" smtClean="0"/>
            </a:br>
            <a:endParaRPr lang="en-US" sz="2400" dirty="0"/>
          </a:p>
        </p:txBody>
      </p:sp>
    </p:spTree>
    <p:extLst>
      <p:ext uri="{BB962C8B-B14F-4D97-AF65-F5344CB8AC3E}">
        <p14:creationId xmlns:p14="http://schemas.microsoft.com/office/powerpoint/2010/main" val="40146589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411162"/>
          </a:xfrm>
        </p:spPr>
        <p:txBody>
          <a:bodyPr/>
          <a:lstStyle/>
          <a:p>
            <a:r>
              <a:rPr lang="en-US" b="1" dirty="0" err="1">
                <a:latin typeface="Consolas" panose="020B0609020204030204" pitchFamily="49" charset="0"/>
                <a:cs typeface="Consolas" panose="020B0609020204030204" pitchFamily="49" charset="0"/>
              </a:rPr>
              <a:t>s</a:t>
            </a:r>
            <a:r>
              <a:rPr lang="en-US" b="1" dirty="0" err="1" smtClean="0">
                <a:latin typeface="Consolas" panose="020B0609020204030204" pitchFamily="49" charset="0"/>
                <a:cs typeface="Consolas" panose="020B0609020204030204" pitchFamily="49" charset="0"/>
              </a:rPr>
              <a:t>printf</a:t>
            </a:r>
            <a:r>
              <a:rPr lang="en-US" b="1" dirty="0" smtClean="0">
                <a:latin typeface="Consolas" panose="020B0609020204030204" pitchFamily="49" charset="0"/>
                <a:cs typeface="Consolas" panose="020B0609020204030204" pitchFamily="49" charset="0"/>
              </a:rPr>
              <a:t>()</a:t>
            </a:r>
            <a:r>
              <a:rPr lang="en-US" dirty="0" smtClean="0"/>
              <a:t> Function Syntax</a:t>
            </a:r>
            <a:endParaRPr lang="en-US" dirty="0"/>
          </a:p>
        </p:txBody>
      </p:sp>
      <p:sp>
        <p:nvSpPr>
          <p:cNvPr id="3" name="Content Placeholder 2"/>
          <p:cNvSpPr>
            <a:spLocks noGrp="1"/>
          </p:cNvSpPr>
          <p:nvPr>
            <p:ph idx="1"/>
          </p:nvPr>
        </p:nvSpPr>
        <p:spPr>
          <a:xfrm>
            <a:off x="152400" y="533400"/>
            <a:ext cx="8686800" cy="6019800"/>
          </a:xfrm>
        </p:spPr>
        <p:txBody>
          <a:bodyPr>
            <a:noAutofit/>
          </a:bodyPr>
          <a:lstStyle/>
          <a:p>
            <a:r>
              <a:rPr lang="en-US" sz="2400" dirty="0" err="1">
                <a:latin typeface="Consolas" panose="020B0609020204030204" pitchFamily="49" charset="0"/>
                <a:cs typeface="Consolas" panose="020B0609020204030204" pitchFamily="49" charset="0"/>
              </a:rPr>
              <a:t>s</a:t>
            </a:r>
            <a:r>
              <a:rPr lang="en-US" sz="2400" dirty="0" err="1" smtClean="0">
                <a:latin typeface="Consolas" panose="020B0609020204030204" pitchFamily="49" charset="0"/>
                <a:cs typeface="Consolas" panose="020B0609020204030204" pitchFamily="49" charset="0"/>
              </a:rPr>
              <a:t>printf</a:t>
            </a:r>
            <a:r>
              <a:rPr lang="en-US" sz="2400" dirty="0" smtClean="0">
                <a:latin typeface="Consolas" panose="020B0609020204030204" pitchFamily="49" charset="0"/>
                <a:cs typeface="Consolas" panose="020B0609020204030204" pitchFamily="49" charset="0"/>
              </a:rPr>
              <a:t>()</a:t>
            </a:r>
            <a:r>
              <a:rPr lang="en-US" sz="2400" dirty="0" smtClean="0"/>
              <a:t>’s formal syntax is:</a:t>
            </a:r>
            <a:br>
              <a:rPr lang="en-US" sz="2400" dirty="0" smtClean="0"/>
            </a:br>
            <a:r>
              <a:rPr lang="en-US" sz="2400" b="1" dirty="0" err="1" smtClean="0">
                <a:solidFill>
                  <a:srgbClr val="FFFF00"/>
                </a:solidFill>
                <a:latin typeface="Consolas" panose="020B0609020204030204" pitchFamily="49" charset="0"/>
                <a:cs typeface="Consolas" panose="020B0609020204030204" pitchFamily="49" charset="0"/>
              </a:rPr>
              <a:t>sprintf</a:t>
            </a:r>
            <a:r>
              <a:rPr lang="en-US" sz="2400" b="1" dirty="0" smtClean="0">
                <a:solidFill>
                  <a:srgbClr val="FFFF00"/>
                </a:solidFill>
                <a:latin typeface="Consolas" panose="020B0609020204030204" pitchFamily="49" charset="0"/>
                <a:cs typeface="Consolas" panose="020B0609020204030204" pitchFamily="49" charset="0"/>
              </a:rPr>
              <a:t>(</a:t>
            </a:r>
            <a:r>
              <a:rPr lang="en-US" sz="2400" dirty="0" smtClean="0"/>
              <a:t>char *</a:t>
            </a:r>
            <a:r>
              <a:rPr lang="en-US" sz="2400" b="1" dirty="0" smtClean="0">
                <a:solidFill>
                  <a:srgbClr val="FFFF00"/>
                </a:solidFill>
                <a:latin typeface="Consolas" panose="020B0609020204030204" pitchFamily="49" charset="0"/>
                <a:cs typeface="Consolas" panose="020B0609020204030204" pitchFamily="49" charset="0"/>
              </a:rPr>
              <a:t>buffer</a:t>
            </a:r>
            <a:r>
              <a:rPr lang="en-US" sz="2400" dirty="0" smtClean="0"/>
              <a:t>, </a:t>
            </a:r>
            <a:r>
              <a:rPr lang="en-US" sz="2400" dirty="0" err="1" smtClean="0"/>
              <a:t>const</a:t>
            </a:r>
            <a:r>
              <a:rPr lang="en-US" sz="2400" dirty="0" smtClean="0"/>
              <a:t> char *</a:t>
            </a:r>
            <a:r>
              <a:rPr lang="en-US" sz="2400" b="1" dirty="0" smtClean="0">
                <a:solidFill>
                  <a:srgbClr val="FFFF00"/>
                </a:solidFill>
                <a:latin typeface="Consolas" panose="020B0609020204030204" pitchFamily="49" charset="0"/>
                <a:cs typeface="Consolas" panose="020B0609020204030204" pitchFamily="49" charset="0"/>
              </a:rPr>
              <a:t>format</a:t>
            </a:r>
            <a:r>
              <a:rPr lang="en-US" sz="2400" dirty="0" smtClean="0"/>
              <a:t>, </a:t>
            </a:r>
            <a:r>
              <a:rPr lang="en-US" sz="2400" i="1" dirty="0" smtClean="0">
                <a:solidFill>
                  <a:srgbClr val="FFFF00"/>
                </a:solidFill>
              </a:rPr>
              <a:t>variable list</a:t>
            </a:r>
            <a:r>
              <a:rPr lang="en-US" sz="2400" b="1" dirty="0" smtClean="0">
                <a:solidFill>
                  <a:srgbClr val="FFFF00"/>
                </a:solidFill>
                <a:latin typeface="Consolas" panose="020B0609020204030204" pitchFamily="49" charset="0"/>
                <a:cs typeface="Consolas" panose="020B0609020204030204" pitchFamily="49" charset="0"/>
              </a:rPr>
              <a:t>)</a:t>
            </a:r>
          </a:p>
          <a:p>
            <a:r>
              <a:rPr lang="en-US" sz="2400" b="1" dirty="0">
                <a:solidFill>
                  <a:srgbClr val="FFFF00"/>
                </a:solidFill>
                <a:latin typeface="Consolas" panose="020B0609020204030204" pitchFamily="49" charset="0"/>
                <a:cs typeface="Consolas" panose="020B0609020204030204" pitchFamily="49" charset="0"/>
              </a:rPr>
              <a:t>b</a:t>
            </a:r>
            <a:r>
              <a:rPr lang="en-US" sz="2400" b="1" dirty="0" smtClean="0">
                <a:solidFill>
                  <a:srgbClr val="FFFF00"/>
                </a:solidFill>
                <a:latin typeface="Consolas" panose="020B0609020204030204" pitchFamily="49" charset="0"/>
                <a:cs typeface="Consolas" panose="020B0609020204030204" pitchFamily="49" charset="0"/>
              </a:rPr>
              <a:t>uffer</a:t>
            </a:r>
            <a:r>
              <a:rPr lang="en-US" sz="2400" dirty="0" smtClean="0"/>
              <a:t> is an array of type char (the parameter when passed can also be a pointer [address</a:t>
            </a:r>
            <a:r>
              <a:rPr lang="en-US" sz="2400" dirty="0"/>
              <a:t>]</a:t>
            </a:r>
            <a:r>
              <a:rPr lang="en-US" sz="2400" dirty="0" smtClean="0"/>
              <a:t> for such an array) which will contain the formatted output of the function</a:t>
            </a:r>
          </a:p>
          <a:p>
            <a:r>
              <a:rPr lang="en-US" sz="2400" b="1" dirty="0">
                <a:solidFill>
                  <a:srgbClr val="FFFF00"/>
                </a:solidFill>
                <a:latin typeface="Consolas" panose="020B0609020204030204" pitchFamily="49" charset="0"/>
                <a:cs typeface="Consolas" panose="020B0609020204030204" pitchFamily="49" charset="0"/>
              </a:rPr>
              <a:t>f</a:t>
            </a:r>
            <a:r>
              <a:rPr lang="en-US" sz="2400" b="1" dirty="0" smtClean="0">
                <a:solidFill>
                  <a:srgbClr val="FFFF00"/>
                </a:solidFill>
                <a:latin typeface="Consolas" panose="020B0609020204030204" pitchFamily="49" charset="0"/>
                <a:cs typeface="Consolas" panose="020B0609020204030204" pitchFamily="49" charset="0"/>
              </a:rPr>
              <a:t>ormat</a:t>
            </a:r>
            <a:r>
              <a:rPr lang="en-US" sz="2400" dirty="0" smtClean="0"/>
              <a:t> is an unmodifiable (constant) array of char containing the format descriptors for all variables subsequently passed to the function, which is to say, it’s the </a:t>
            </a:r>
            <a:r>
              <a:rPr lang="en-US" sz="2400" i="1" dirty="0" smtClean="0"/>
              <a:t>format string</a:t>
            </a:r>
            <a:r>
              <a:rPr lang="en-US" sz="2400" dirty="0" smtClean="0"/>
              <a:t>.</a:t>
            </a:r>
          </a:p>
          <a:p>
            <a:r>
              <a:rPr lang="en-US" sz="2400" dirty="0" smtClean="0"/>
              <a:t>The variable list are just the comma separated variables that are to be formatted</a:t>
            </a:r>
          </a:p>
          <a:p>
            <a:r>
              <a:rPr lang="en-US" sz="2400" dirty="0" smtClean="0"/>
              <a:t>All variables passed in a single call to </a:t>
            </a:r>
            <a:r>
              <a:rPr lang="en-US" sz="2400" dirty="0" err="1" smtClean="0">
                <a:latin typeface="Consolas" panose="020B0609020204030204" pitchFamily="49" charset="0"/>
                <a:cs typeface="Consolas" panose="020B0609020204030204" pitchFamily="49" charset="0"/>
              </a:rPr>
              <a:t>sprintf</a:t>
            </a:r>
            <a:r>
              <a:rPr lang="en-US" sz="2400" dirty="0" smtClean="0">
                <a:latin typeface="Consolas" panose="020B0609020204030204" pitchFamily="49" charset="0"/>
                <a:cs typeface="Consolas" panose="020B0609020204030204" pitchFamily="49" charset="0"/>
              </a:rPr>
              <a:t>()</a:t>
            </a:r>
            <a:r>
              <a:rPr lang="en-US" sz="2400" dirty="0" smtClean="0"/>
              <a:t> are combined into a single output string</a:t>
            </a:r>
          </a:p>
          <a:p>
            <a:r>
              <a:rPr lang="en-US" sz="2400" dirty="0" err="1">
                <a:latin typeface="Consolas" panose="020B0609020204030204" pitchFamily="49" charset="0"/>
                <a:cs typeface="Consolas" panose="020B0609020204030204" pitchFamily="49" charset="0"/>
              </a:rPr>
              <a:t>s</a:t>
            </a:r>
            <a:r>
              <a:rPr lang="en-US" sz="2400" dirty="0" err="1" smtClean="0">
                <a:latin typeface="Consolas" panose="020B0609020204030204" pitchFamily="49" charset="0"/>
                <a:cs typeface="Consolas" panose="020B0609020204030204" pitchFamily="49" charset="0"/>
              </a:rPr>
              <a:t>printf</a:t>
            </a:r>
            <a:r>
              <a:rPr lang="en-US" sz="2400" dirty="0" smtClean="0">
                <a:latin typeface="Consolas" panose="020B0609020204030204" pitchFamily="49" charset="0"/>
                <a:cs typeface="Consolas" panose="020B0609020204030204" pitchFamily="49" charset="0"/>
              </a:rPr>
              <a:t>()</a:t>
            </a:r>
            <a:r>
              <a:rPr lang="en-US" sz="2400" dirty="0" smtClean="0"/>
              <a:t> automagically puts a terminating NULL (\0) at the end of the ASCII output</a:t>
            </a:r>
          </a:p>
          <a:p>
            <a:endParaRPr lang="en-US" sz="2400" dirty="0" smtClean="0"/>
          </a:p>
          <a:p>
            <a:endParaRPr lang="en-US" sz="2000" dirty="0" smtClean="0"/>
          </a:p>
        </p:txBody>
      </p:sp>
      <p:sp>
        <p:nvSpPr>
          <p:cNvPr id="4" name="AutoShape 2" descr="Types of Sound Waves | theDAWstudio.c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Pulse Width Modulation (PWM) - Generation, Applications and Advantage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58184893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411162"/>
          </a:xfrm>
        </p:spPr>
        <p:txBody>
          <a:bodyPr/>
          <a:lstStyle/>
          <a:p>
            <a:r>
              <a:rPr lang="en-US" b="1" dirty="0" err="1">
                <a:latin typeface="Consolas" panose="020B0609020204030204" pitchFamily="49" charset="0"/>
                <a:cs typeface="Consolas" panose="020B0609020204030204" pitchFamily="49" charset="0"/>
              </a:rPr>
              <a:t>s</a:t>
            </a:r>
            <a:r>
              <a:rPr lang="en-US" b="1" dirty="0" err="1" smtClean="0">
                <a:latin typeface="Consolas" panose="020B0609020204030204" pitchFamily="49" charset="0"/>
                <a:cs typeface="Consolas" panose="020B0609020204030204" pitchFamily="49" charset="0"/>
              </a:rPr>
              <a:t>printf</a:t>
            </a:r>
            <a:r>
              <a:rPr lang="en-US" b="1" dirty="0" smtClean="0">
                <a:latin typeface="Consolas" panose="020B0609020204030204" pitchFamily="49" charset="0"/>
                <a:cs typeface="Consolas" panose="020B0609020204030204" pitchFamily="49" charset="0"/>
              </a:rPr>
              <a:t>()</a:t>
            </a:r>
            <a:r>
              <a:rPr lang="en-US" dirty="0" smtClean="0"/>
              <a:t> </a:t>
            </a:r>
            <a:r>
              <a:rPr lang="en-US" dirty="0"/>
              <a:t>F</a:t>
            </a:r>
            <a:r>
              <a:rPr lang="en-US" dirty="0" smtClean="0"/>
              <a:t>ormat </a:t>
            </a:r>
            <a:r>
              <a:rPr lang="en-US" dirty="0"/>
              <a:t>S</a:t>
            </a:r>
            <a:r>
              <a:rPr lang="en-US" dirty="0" smtClean="0"/>
              <a:t>trings</a:t>
            </a:r>
            <a:endParaRPr lang="en-US" dirty="0"/>
          </a:p>
        </p:txBody>
      </p:sp>
      <p:sp>
        <p:nvSpPr>
          <p:cNvPr id="4" name="AutoShape 2" descr="Types of Sound Waves | theDAWstudio.c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Pulse Width Modulation (PWM) - Generation, Applications and Advantage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2"/>
          <p:cNvSpPr>
            <a:spLocks noGrp="1"/>
          </p:cNvSpPr>
          <p:nvPr>
            <p:ph idx="1"/>
          </p:nvPr>
        </p:nvSpPr>
        <p:spPr>
          <a:xfrm>
            <a:off x="152400" y="959922"/>
            <a:ext cx="8686800" cy="1173678"/>
          </a:xfrm>
        </p:spPr>
        <p:txBody>
          <a:bodyPr>
            <a:noAutofit/>
          </a:bodyPr>
          <a:lstStyle/>
          <a:p>
            <a:r>
              <a:rPr lang="en-US" sz="2000" b="1" dirty="0" err="1" smtClean="0">
                <a:latin typeface="Consolas" panose="020B0609020204030204" pitchFamily="49" charset="0"/>
                <a:cs typeface="Consolas" panose="020B0609020204030204" pitchFamily="49" charset="0"/>
              </a:rPr>
              <a:t>sprintf</a:t>
            </a:r>
            <a:r>
              <a:rPr lang="en-US" sz="2000" b="1" dirty="0" smtClean="0">
                <a:latin typeface="Consolas" panose="020B0609020204030204" pitchFamily="49" charset="0"/>
                <a:cs typeface="Consolas" panose="020B0609020204030204" pitchFamily="49" charset="0"/>
              </a:rPr>
              <a:t>()</a:t>
            </a:r>
            <a:r>
              <a:rPr lang="en-US" sz="2000" b="1" dirty="0" smtClean="0"/>
              <a:t> format strings contain conversion specifiers that specify how each individual variable is to be converted</a:t>
            </a:r>
          </a:p>
          <a:p>
            <a:r>
              <a:rPr lang="en-US" sz="2000" b="1" dirty="0" err="1">
                <a:latin typeface="Consolas" panose="020B0609020204030204" pitchFamily="49" charset="0"/>
                <a:cs typeface="Consolas" panose="020B0609020204030204" pitchFamily="49" charset="0"/>
              </a:rPr>
              <a:t>s</a:t>
            </a:r>
            <a:r>
              <a:rPr lang="en-US" sz="2000" b="1" dirty="0" err="1" smtClean="0">
                <a:latin typeface="Consolas" panose="020B0609020204030204" pitchFamily="49" charset="0"/>
                <a:cs typeface="Consolas" panose="020B0609020204030204" pitchFamily="49" charset="0"/>
              </a:rPr>
              <a:t>printf</a:t>
            </a:r>
            <a:r>
              <a:rPr lang="en-US" sz="2000" b="1" dirty="0" smtClean="0">
                <a:latin typeface="Consolas" panose="020B0609020204030204" pitchFamily="49" charset="0"/>
                <a:cs typeface="Consolas" panose="020B0609020204030204" pitchFamily="49" charset="0"/>
              </a:rPr>
              <a:t>()</a:t>
            </a:r>
            <a:r>
              <a:rPr lang="en-US" sz="2000" b="1" dirty="0" smtClean="0"/>
              <a:t> conversion specifiers have the following general syntax (all begin with a percent-sign):</a:t>
            </a:r>
          </a:p>
          <a:p>
            <a:pPr marL="0" indent="0">
              <a:buNone/>
            </a:pPr>
            <a:r>
              <a:rPr lang="en-US" sz="1800" b="1" dirty="0" smtClean="0">
                <a:solidFill>
                  <a:srgbClr val="00FFFF"/>
                </a:solidFill>
              </a:rPr>
              <a:t>    %[flags][minimum field width][.][precision][length][conversion character]</a:t>
            </a:r>
          </a:p>
          <a:p>
            <a:pPr marL="0" indent="0">
              <a:buNone/>
            </a:pPr>
            <a:endParaRPr lang="en-US" sz="1000" b="1" dirty="0" smtClean="0">
              <a:solidFill>
                <a:srgbClr val="00FFFF"/>
              </a:solidFill>
            </a:endParaRPr>
          </a:p>
          <a:p>
            <a:pPr lvl="1"/>
            <a:r>
              <a:rPr lang="en-US" sz="1600" b="1" dirty="0" smtClean="0"/>
              <a:t>% - special token that indicates the start of a conversion specifier</a:t>
            </a:r>
          </a:p>
          <a:p>
            <a:pPr lvl="1"/>
            <a:r>
              <a:rPr lang="en-US" sz="1600" b="1" dirty="0" smtClean="0"/>
              <a:t>Flags – these modify the behavior of the specification</a:t>
            </a:r>
          </a:p>
          <a:p>
            <a:pPr lvl="1"/>
            <a:r>
              <a:rPr lang="en-US" sz="1600" b="1" dirty="0" err="1" smtClean="0"/>
              <a:t>Minumum</a:t>
            </a:r>
            <a:r>
              <a:rPr lang="en-US" sz="1600" b="1" dirty="0" smtClean="0"/>
              <a:t> field width – as it says on the tin; this the minimum number of characters to be converted</a:t>
            </a:r>
          </a:p>
          <a:p>
            <a:pPr lvl="1"/>
            <a:r>
              <a:rPr lang="en-US" sz="1600" b="1" dirty="0" smtClean="0"/>
              <a:t>. – The period is a separator between field width and precision</a:t>
            </a:r>
          </a:p>
          <a:p>
            <a:pPr lvl="1"/>
            <a:r>
              <a:rPr lang="en-US" sz="1600" b="1" dirty="0" smtClean="0"/>
              <a:t>Precision – means one of the following depending on the variable type and conversion specifier</a:t>
            </a:r>
          </a:p>
          <a:p>
            <a:pPr lvl="2"/>
            <a:r>
              <a:rPr lang="en-US" sz="1200" b="1" dirty="0" smtClean="0"/>
              <a:t>The maximum number of characters to be generated from a string</a:t>
            </a:r>
          </a:p>
          <a:p>
            <a:pPr lvl="2"/>
            <a:r>
              <a:rPr lang="en-US" sz="1200" b="1" dirty="0"/>
              <a:t>T</a:t>
            </a:r>
            <a:r>
              <a:rPr lang="en-US" sz="1200" b="1" dirty="0" smtClean="0"/>
              <a:t>he number of digits after the decimal point for type float conversions (e, E, or f)</a:t>
            </a:r>
          </a:p>
          <a:p>
            <a:pPr lvl="2"/>
            <a:r>
              <a:rPr lang="en-US" sz="1200" b="1" dirty="0"/>
              <a:t>T</a:t>
            </a:r>
            <a:r>
              <a:rPr lang="en-US" sz="1200" b="1" dirty="0" smtClean="0"/>
              <a:t>he zero-filled minimum number of digits for an integer</a:t>
            </a:r>
          </a:p>
          <a:p>
            <a:pPr lvl="1"/>
            <a:r>
              <a:rPr lang="en-US" sz="1600" b="1" dirty="0" smtClean="0"/>
              <a:t>Conversion character – A single character which determines the output type of the conversion specifier; a single character that specifies the type of output format for the corresponding data or variable</a:t>
            </a:r>
          </a:p>
        </p:txBody>
      </p:sp>
    </p:spTree>
    <p:extLst>
      <p:ext uri="{BB962C8B-B14F-4D97-AF65-F5344CB8AC3E}">
        <p14:creationId xmlns:p14="http://schemas.microsoft.com/office/powerpoint/2010/main" val="21178107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411162"/>
          </a:xfrm>
        </p:spPr>
        <p:txBody>
          <a:bodyPr/>
          <a:lstStyle/>
          <a:p>
            <a:r>
              <a:rPr lang="en-US" b="1" dirty="0" err="1">
                <a:latin typeface="Consolas" panose="020B0609020204030204" pitchFamily="49" charset="0"/>
                <a:cs typeface="Consolas" panose="020B0609020204030204" pitchFamily="49" charset="0"/>
              </a:rPr>
              <a:t>s</a:t>
            </a:r>
            <a:r>
              <a:rPr lang="en-US" b="1" dirty="0" err="1" smtClean="0">
                <a:latin typeface="Consolas" panose="020B0609020204030204" pitchFamily="49" charset="0"/>
                <a:cs typeface="Consolas" panose="020B0609020204030204" pitchFamily="49" charset="0"/>
              </a:rPr>
              <a:t>printf</a:t>
            </a:r>
            <a:r>
              <a:rPr lang="en-US" b="1" dirty="0" smtClean="0">
                <a:latin typeface="Consolas" panose="020B0609020204030204" pitchFamily="49" charset="0"/>
                <a:cs typeface="Consolas" panose="020B0609020204030204" pitchFamily="49" charset="0"/>
              </a:rPr>
              <a:t>()</a:t>
            </a:r>
            <a:r>
              <a:rPr lang="en-US" dirty="0" smtClean="0"/>
              <a:t> Conversion Specifiers</a:t>
            </a:r>
            <a:endParaRPr lang="en-US" dirty="0"/>
          </a:p>
        </p:txBody>
      </p:sp>
      <p:sp>
        <p:nvSpPr>
          <p:cNvPr id="4" name="AutoShape 2" descr="Types of Sound Waves | theDAWstudio.c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Pulse Width Modulation (PWM) - Generation, Applications and Advantage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2"/>
          <p:cNvSpPr>
            <a:spLocks noGrp="1"/>
          </p:cNvSpPr>
          <p:nvPr>
            <p:ph idx="1"/>
          </p:nvPr>
        </p:nvSpPr>
        <p:spPr>
          <a:xfrm>
            <a:off x="152400" y="457200"/>
            <a:ext cx="8686800" cy="564078"/>
          </a:xfrm>
        </p:spPr>
        <p:txBody>
          <a:bodyPr>
            <a:noAutofit/>
          </a:bodyPr>
          <a:lstStyle/>
          <a:p>
            <a:pPr marL="0" indent="0">
              <a:buNone/>
            </a:pPr>
            <a:r>
              <a:rPr lang="en-US" sz="2000" b="1" dirty="0" smtClean="0"/>
              <a:t>Below are the general conversion specifiers and what they do.</a:t>
            </a:r>
          </a:p>
        </p:txBody>
      </p:sp>
      <p:graphicFrame>
        <p:nvGraphicFramePr>
          <p:cNvPr id="3" name="Table 2"/>
          <p:cNvGraphicFramePr>
            <a:graphicFrameLocks noGrp="1"/>
          </p:cNvGraphicFramePr>
          <p:nvPr>
            <p:extLst>
              <p:ext uri="{D42A27DB-BD31-4B8C-83A1-F6EECF244321}">
                <p14:modId xmlns:p14="http://schemas.microsoft.com/office/powerpoint/2010/main" val="3535249559"/>
              </p:ext>
            </p:extLst>
          </p:nvPr>
        </p:nvGraphicFramePr>
        <p:xfrm>
          <a:off x="612772" y="995680"/>
          <a:ext cx="7921628" cy="5633720"/>
        </p:xfrm>
        <a:graphic>
          <a:graphicData uri="http://schemas.openxmlformats.org/drawingml/2006/table">
            <a:tbl>
              <a:tblPr firstRow="1" bandRow="1">
                <a:tableStyleId>{5C22544A-7EE6-4342-B048-85BDC9FD1C3A}</a:tableStyleId>
              </a:tblPr>
              <a:tblGrid>
                <a:gridCol w="1743635"/>
                <a:gridCol w="6177993"/>
              </a:tblGrid>
              <a:tr h="370840">
                <a:tc>
                  <a:txBody>
                    <a:bodyPr/>
                    <a:lstStyle/>
                    <a:p>
                      <a:pPr algn="ctr"/>
                      <a:r>
                        <a:rPr lang="en-US" dirty="0" smtClean="0">
                          <a:latin typeface="Arial" panose="020B0604020202020204" pitchFamily="34" charset="0"/>
                          <a:cs typeface="Arial" panose="020B0604020202020204" pitchFamily="34" charset="0"/>
                        </a:rPr>
                        <a:t>Specifier</a:t>
                      </a:r>
                      <a:endParaRPr lang="en-US" dirty="0">
                        <a:latin typeface="Arial" panose="020B0604020202020204" pitchFamily="34" charset="0"/>
                        <a:cs typeface="Arial" panose="020B0604020202020204" pitchFamily="34" charset="0"/>
                      </a:endParaRPr>
                    </a:p>
                  </a:txBody>
                  <a:tcPr/>
                </a:tc>
                <a:tc>
                  <a:txBody>
                    <a:bodyPr/>
                    <a:lstStyle/>
                    <a:p>
                      <a:pPr algn="ctr"/>
                      <a:r>
                        <a:rPr lang="en-US" dirty="0" smtClean="0">
                          <a:latin typeface="Arial" panose="020B0604020202020204" pitchFamily="34" charset="0"/>
                          <a:cs typeface="Arial" panose="020B0604020202020204" pitchFamily="34" charset="0"/>
                        </a:rPr>
                        <a:t>What it does</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d, </a:t>
                      </a:r>
                      <a:r>
                        <a:rPr lang="en-US" dirty="0" err="1" smtClean="0">
                          <a:latin typeface="Arial" panose="020B0604020202020204" pitchFamily="34" charset="0"/>
                          <a:cs typeface="Arial" panose="020B0604020202020204" pitchFamily="34" charset="0"/>
                        </a:rPr>
                        <a:t>i</a:t>
                      </a:r>
                      <a:endParaRPr lang="en-US" dirty="0">
                        <a:latin typeface="Arial" panose="020B0604020202020204" pitchFamily="34" charset="0"/>
                        <a:cs typeface="Arial" panose="020B0604020202020204" pitchFamily="34" charset="0"/>
                      </a:endParaRPr>
                    </a:p>
                  </a:txBody>
                  <a:tcPr/>
                </a:tc>
                <a:tc>
                  <a:txBody>
                    <a:bodyPr/>
                    <a:lstStyle/>
                    <a:p>
                      <a:r>
                        <a:rPr lang="en-US" dirty="0" err="1" smtClean="0">
                          <a:latin typeface="Arial" panose="020B0604020202020204" pitchFamily="34" charset="0"/>
                          <a:cs typeface="Arial" panose="020B0604020202020204" pitchFamily="34" charset="0"/>
                        </a:rPr>
                        <a:t>int</a:t>
                      </a:r>
                      <a:r>
                        <a:rPr lang="en-US" baseline="0" dirty="0" smtClean="0">
                          <a:latin typeface="Arial" panose="020B0604020202020204" pitchFamily="34" charset="0"/>
                          <a:cs typeface="Arial" panose="020B0604020202020204" pitchFamily="34" charset="0"/>
                        </a:rPr>
                        <a:t> - i</a:t>
                      </a:r>
                      <a:r>
                        <a:rPr lang="en-US" dirty="0" smtClean="0">
                          <a:latin typeface="Arial" panose="020B0604020202020204" pitchFamily="34" charset="0"/>
                          <a:cs typeface="Arial" panose="020B0604020202020204" pitchFamily="34" charset="0"/>
                        </a:rPr>
                        <a:t>nteger; signed decimal notation</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o</a:t>
                      </a:r>
                      <a:endParaRPr lang="en-US" dirty="0">
                        <a:latin typeface="Arial" panose="020B0604020202020204" pitchFamily="34" charset="0"/>
                        <a:cs typeface="Arial" panose="020B0604020202020204" pitchFamily="34" charset="0"/>
                      </a:endParaRPr>
                    </a:p>
                  </a:txBody>
                  <a:tcPr/>
                </a:tc>
                <a:tc>
                  <a:txBody>
                    <a:bodyPr/>
                    <a:lstStyle/>
                    <a:p>
                      <a:r>
                        <a:rPr lang="en-US" dirty="0" err="1" smtClean="0">
                          <a:latin typeface="Arial" panose="020B0604020202020204" pitchFamily="34" charset="0"/>
                          <a:cs typeface="Arial" panose="020B0604020202020204" pitchFamily="34" charset="0"/>
                        </a:rPr>
                        <a:t>int</a:t>
                      </a:r>
                      <a:r>
                        <a:rPr lang="en-US" dirty="0" smtClean="0">
                          <a:latin typeface="Arial" panose="020B0604020202020204" pitchFamily="34" charset="0"/>
                          <a:cs typeface="Arial" panose="020B0604020202020204" pitchFamily="34" charset="0"/>
                        </a:rPr>
                        <a:t> – unsigned octal</a:t>
                      </a:r>
                      <a:r>
                        <a:rPr lang="en-US" baseline="0" dirty="0" smtClean="0">
                          <a:latin typeface="Arial" panose="020B0604020202020204" pitchFamily="34" charset="0"/>
                          <a:cs typeface="Arial" panose="020B0604020202020204" pitchFamily="34" charset="0"/>
                        </a:rPr>
                        <a:t> (no leading zero)</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x, X</a:t>
                      </a:r>
                      <a:endParaRPr lang="en-US" dirty="0">
                        <a:latin typeface="Arial" panose="020B0604020202020204" pitchFamily="34" charset="0"/>
                        <a:cs typeface="Arial" panose="020B0604020202020204" pitchFamily="34" charset="0"/>
                      </a:endParaRPr>
                    </a:p>
                  </a:txBody>
                  <a:tcPr/>
                </a:tc>
                <a:tc>
                  <a:txBody>
                    <a:bodyPr/>
                    <a:lstStyle/>
                    <a:p>
                      <a:r>
                        <a:rPr lang="en-US" dirty="0" err="1" smtClean="0">
                          <a:latin typeface="Arial" panose="020B0604020202020204" pitchFamily="34" charset="0"/>
                          <a:cs typeface="Arial" panose="020B0604020202020204" pitchFamily="34" charset="0"/>
                        </a:rPr>
                        <a:t>int</a:t>
                      </a:r>
                      <a:r>
                        <a:rPr lang="en-US" dirty="0" smtClean="0">
                          <a:latin typeface="Arial" panose="020B0604020202020204" pitchFamily="34" charset="0"/>
                          <a:cs typeface="Arial" panose="020B0604020202020204" pitchFamily="34" charset="0"/>
                        </a:rPr>
                        <a:t> – unsigned hexadecimal,</a:t>
                      </a:r>
                      <a:r>
                        <a:rPr lang="en-US" baseline="0" dirty="0" smtClean="0">
                          <a:latin typeface="Arial" panose="020B0604020202020204" pitchFamily="34" charset="0"/>
                          <a:cs typeface="Arial" panose="020B0604020202020204" pitchFamily="34" charset="0"/>
                        </a:rPr>
                        <a:t> no leading 0x</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u</a:t>
                      </a:r>
                      <a:endParaRPr lang="en-US" dirty="0">
                        <a:latin typeface="Arial" panose="020B0604020202020204" pitchFamily="34" charset="0"/>
                        <a:cs typeface="Arial" panose="020B0604020202020204" pitchFamily="34" charset="0"/>
                      </a:endParaRPr>
                    </a:p>
                  </a:txBody>
                  <a:tcPr/>
                </a:tc>
                <a:tc>
                  <a:txBody>
                    <a:bodyPr/>
                    <a:lstStyle/>
                    <a:p>
                      <a:r>
                        <a:rPr lang="en-US" dirty="0" err="1" smtClean="0">
                          <a:latin typeface="Arial" panose="020B0604020202020204" pitchFamily="34" charset="0"/>
                          <a:cs typeface="Arial" panose="020B0604020202020204" pitchFamily="34" charset="0"/>
                        </a:rPr>
                        <a:t>int</a:t>
                      </a:r>
                      <a:r>
                        <a:rPr lang="en-US" dirty="0" smtClean="0">
                          <a:latin typeface="Arial" panose="020B0604020202020204" pitchFamily="34" charset="0"/>
                          <a:cs typeface="Arial" panose="020B0604020202020204" pitchFamily="34" charset="0"/>
                        </a:rPr>
                        <a:t> – unsigned</a:t>
                      </a:r>
                      <a:r>
                        <a:rPr lang="en-US" baseline="0" dirty="0" smtClean="0">
                          <a:latin typeface="Arial" panose="020B0604020202020204" pitchFamily="34" charset="0"/>
                          <a:cs typeface="Arial" panose="020B0604020202020204" pitchFamily="34" charset="0"/>
                        </a:rPr>
                        <a:t> decimal</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c</a:t>
                      </a:r>
                      <a:endParaRPr lang="en-US" dirty="0">
                        <a:latin typeface="Arial" panose="020B0604020202020204" pitchFamily="34" charset="0"/>
                        <a:cs typeface="Arial" panose="020B0604020202020204" pitchFamily="34" charset="0"/>
                      </a:endParaRPr>
                    </a:p>
                  </a:txBody>
                  <a:tcPr/>
                </a:tc>
                <a:tc>
                  <a:txBody>
                    <a:bodyPr/>
                    <a:lstStyle/>
                    <a:p>
                      <a:r>
                        <a:rPr lang="en-US" dirty="0" err="1" smtClean="0">
                          <a:latin typeface="Arial" panose="020B0604020202020204" pitchFamily="34" charset="0"/>
                          <a:cs typeface="Arial" panose="020B0604020202020204" pitchFamily="34" charset="0"/>
                        </a:rPr>
                        <a:t>int</a:t>
                      </a:r>
                      <a:r>
                        <a:rPr lang="en-US" dirty="0" smtClean="0">
                          <a:latin typeface="Arial" panose="020B0604020202020204" pitchFamily="34" charset="0"/>
                          <a:cs typeface="Arial" panose="020B0604020202020204" pitchFamily="34" charset="0"/>
                        </a:rPr>
                        <a:t> – single character, after conversion to unsigned</a:t>
                      </a:r>
                      <a:r>
                        <a:rPr lang="en-US" baseline="0" dirty="0" smtClean="0">
                          <a:latin typeface="Arial" panose="020B0604020202020204" pitchFamily="34" charset="0"/>
                          <a:cs typeface="Arial" panose="020B0604020202020204" pitchFamily="34" charset="0"/>
                        </a:rPr>
                        <a:t> char</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s</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char * - characters from string are printed until \0</a:t>
                      </a:r>
                      <a:r>
                        <a:rPr lang="en-US" baseline="0" dirty="0" smtClean="0">
                          <a:latin typeface="Arial" panose="020B0604020202020204" pitchFamily="34" charset="0"/>
                          <a:cs typeface="Arial" panose="020B0604020202020204" pitchFamily="34" charset="0"/>
                        </a:rPr>
                        <a:t> (NULL) or </a:t>
                      </a:r>
                      <a:r>
                        <a:rPr lang="en-US" i="1" baseline="0" dirty="0" smtClean="0">
                          <a:latin typeface="Arial" panose="020B0604020202020204" pitchFamily="34" charset="0"/>
                          <a:cs typeface="Arial" panose="020B0604020202020204" pitchFamily="34" charset="0"/>
                        </a:rPr>
                        <a:t>precision</a:t>
                      </a:r>
                      <a:r>
                        <a:rPr lang="en-US" baseline="0" dirty="0" smtClean="0">
                          <a:latin typeface="Arial" panose="020B0604020202020204" pitchFamily="34" charset="0"/>
                          <a:cs typeface="Arial" panose="020B0604020202020204" pitchFamily="34" charset="0"/>
                        </a:rPr>
                        <a:t> is reached</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f</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double – decimal notation of form</a:t>
                      </a:r>
                      <a:r>
                        <a:rPr lang="en-US" baseline="0" dirty="0" smtClean="0">
                          <a:latin typeface="Arial" panose="020B0604020202020204" pitchFamily="34" charset="0"/>
                          <a:cs typeface="Arial" panose="020B0604020202020204" pitchFamily="34" charset="0"/>
                        </a:rPr>
                        <a:t> [-]</a:t>
                      </a:r>
                      <a:r>
                        <a:rPr lang="en-US" baseline="0" dirty="0" err="1" smtClean="0">
                          <a:latin typeface="Arial" panose="020B0604020202020204" pitchFamily="34" charset="0"/>
                          <a:cs typeface="Arial" panose="020B0604020202020204" pitchFamily="34" charset="0"/>
                        </a:rPr>
                        <a:t>mmm.ddd</a:t>
                      </a:r>
                      <a:r>
                        <a:rPr lang="en-US" baseline="0" dirty="0" smtClean="0">
                          <a:latin typeface="Arial" panose="020B0604020202020204" pitchFamily="34" charset="0"/>
                          <a:cs typeface="Arial" panose="020B0604020202020204" pitchFamily="34" charset="0"/>
                        </a:rPr>
                        <a:t> where number of decimals is specified by precision; precision of zero (0) suppresses the decimals altogether</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e,</a:t>
                      </a:r>
                      <a:r>
                        <a:rPr lang="en-US" baseline="0" dirty="0" smtClean="0">
                          <a:latin typeface="Arial" panose="020B0604020202020204" pitchFamily="34" charset="0"/>
                          <a:cs typeface="Arial" panose="020B0604020202020204" pitchFamily="34" charset="0"/>
                        </a:rPr>
                        <a:t> E</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double - </a:t>
                      </a:r>
                      <a:r>
                        <a:rPr lang="en-US" dirty="0" err="1" smtClean="0">
                          <a:latin typeface="Arial" panose="020B0604020202020204" pitchFamily="34" charset="0"/>
                          <a:cs typeface="Arial" panose="020B0604020202020204" pitchFamily="34" charset="0"/>
                        </a:rPr>
                        <a:t>exp</a:t>
                      </a:r>
                      <a:r>
                        <a:rPr lang="en-US" baseline="0" dirty="0" smtClean="0">
                          <a:latin typeface="Arial" panose="020B0604020202020204" pitchFamily="34" charset="0"/>
                          <a:cs typeface="Arial" panose="020B0604020202020204" pitchFamily="34" charset="0"/>
                        </a:rPr>
                        <a:t> notation; default precision of 6, 0 suppresses</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g,</a:t>
                      </a:r>
                      <a:r>
                        <a:rPr lang="en-US" baseline="0" dirty="0" smtClean="0">
                          <a:latin typeface="Arial" panose="020B0604020202020204" pitchFamily="34" charset="0"/>
                          <a:cs typeface="Arial" panose="020B0604020202020204" pitchFamily="34" charset="0"/>
                        </a:rPr>
                        <a:t> G</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double – Use </a:t>
                      </a:r>
                      <a:r>
                        <a:rPr lang="en-US" baseline="0" dirty="0" smtClean="0">
                          <a:latin typeface="Arial" panose="020B0604020202020204" pitchFamily="34" charset="0"/>
                          <a:cs typeface="Arial" panose="020B0604020202020204" pitchFamily="34" charset="0"/>
                        </a:rPr>
                        <a:t>%f for &lt;10^4 or %e for &gt;10^4</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p</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void</a:t>
                      </a:r>
                      <a:r>
                        <a:rPr lang="en-US" baseline="0" dirty="0" smtClean="0">
                          <a:latin typeface="Arial" panose="020B0604020202020204" pitchFamily="34" charset="0"/>
                          <a:cs typeface="Arial" panose="020B0604020202020204" pitchFamily="34" charset="0"/>
                        </a:rPr>
                        <a:t> * - print output as a pointer, platform dependent</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n</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Number of characters generated</a:t>
                      </a:r>
                      <a:r>
                        <a:rPr lang="en-US" baseline="0" dirty="0" smtClean="0">
                          <a:latin typeface="Arial" panose="020B0604020202020204" pitchFamily="34" charset="0"/>
                          <a:cs typeface="Arial" panose="020B0604020202020204" pitchFamily="34" charset="0"/>
                        </a:rPr>
                        <a:t> so far; goes into output</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No</a:t>
                      </a:r>
                      <a:r>
                        <a:rPr lang="en-US" baseline="0" dirty="0" smtClean="0">
                          <a:latin typeface="Arial" panose="020B0604020202020204" pitchFamily="34" charset="0"/>
                          <a:cs typeface="Arial" panose="020B0604020202020204" pitchFamily="34" charset="0"/>
                        </a:rPr>
                        <a:t> conversion, put a % percent sign in the output</a:t>
                      </a:r>
                      <a:endParaRPr lang="en-US" dirty="0">
                        <a:latin typeface="Arial" panose="020B0604020202020204" pitchFamily="34" charset="0"/>
                        <a:cs typeface="Arial" panose="020B0604020202020204" pitchFamily="34" charset="0"/>
                      </a:endParaRPr>
                    </a:p>
                  </a:txBody>
                  <a:tcPr/>
                </a:tc>
              </a:tr>
            </a:tbl>
          </a:graphicData>
        </a:graphic>
      </p:graphicFrame>
    </p:spTree>
    <p:extLst>
      <p:ext uri="{BB962C8B-B14F-4D97-AF65-F5344CB8AC3E}">
        <p14:creationId xmlns:p14="http://schemas.microsoft.com/office/powerpoint/2010/main" val="41830543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411162"/>
          </a:xfrm>
        </p:spPr>
        <p:txBody>
          <a:bodyPr/>
          <a:lstStyle/>
          <a:p>
            <a:r>
              <a:rPr lang="en-US" b="1" dirty="0" err="1">
                <a:latin typeface="Consolas" panose="020B0609020204030204" pitchFamily="49" charset="0"/>
                <a:cs typeface="Consolas" panose="020B0609020204030204" pitchFamily="49" charset="0"/>
              </a:rPr>
              <a:t>s</a:t>
            </a:r>
            <a:r>
              <a:rPr lang="en-US" b="1" dirty="0" err="1" smtClean="0">
                <a:latin typeface="Consolas" panose="020B0609020204030204" pitchFamily="49" charset="0"/>
                <a:cs typeface="Consolas" panose="020B0609020204030204" pitchFamily="49" charset="0"/>
              </a:rPr>
              <a:t>printf</a:t>
            </a:r>
            <a:r>
              <a:rPr lang="en-US" b="1" dirty="0" smtClean="0">
                <a:latin typeface="Consolas" panose="020B0609020204030204" pitchFamily="49" charset="0"/>
                <a:cs typeface="Consolas" panose="020B0609020204030204" pitchFamily="49" charset="0"/>
              </a:rPr>
              <a:t>()</a:t>
            </a:r>
            <a:r>
              <a:rPr lang="en-US" dirty="0" smtClean="0"/>
              <a:t> Conversion Specifiers</a:t>
            </a:r>
            <a:endParaRPr lang="en-US" dirty="0"/>
          </a:p>
        </p:txBody>
      </p:sp>
      <p:sp>
        <p:nvSpPr>
          <p:cNvPr id="4" name="AutoShape 2" descr="Types of Sound Waves | theDAWstudio.c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Pulse Width Modulation (PWM) - Generation, Applications and Advantage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Content Placeholder 2"/>
          <p:cNvSpPr>
            <a:spLocks noGrp="1"/>
          </p:cNvSpPr>
          <p:nvPr>
            <p:ph idx="1"/>
          </p:nvPr>
        </p:nvSpPr>
        <p:spPr>
          <a:xfrm>
            <a:off x="152400" y="457200"/>
            <a:ext cx="8686800" cy="564078"/>
          </a:xfrm>
        </p:spPr>
        <p:txBody>
          <a:bodyPr>
            <a:noAutofit/>
          </a:bodyPr>
          <a:lstStyle/>
          <a:p>
            <a:pPr marL="0" indent="0">
              <a:buNone/>
            </a:pPr>
            <a:r>
              <a:rPr lang="en-US" sz="2000" b="1" dirty="0" smtClean="0"/>
              <a:t>Below are the flags and what they do.</a:t>
            </a:r>
          </a:p>
        </p:txBody>
      </p:sp>
      <p:graphicFrame>
        <p:nvGraphicFramePr>
          <p:cNvPr id="3" name="Table 2"/>
          <p:cNvGraphicFramePr>
            <a:graphicFrameLocks noGrp="1"/>
          </p:cNvGraphicFramePr>
          <p:nvPr>
            <p:extLst>
              <p:ext uri="{D42A27DB-BD31-4B8C-83A1-F6EECF244321}">
                <p14:modId xmlns:p14="http://schemas.microsoft.com/office/powerpoint/2010/main" val="1119187273"/>
              </p:ext>
            </p:extLst>
          </p:nvPr>
        </p:nvGraphicFramePr>
        <p:xfrm>
          <a:off x="612772" y="1219200"/>
          <a:ext cx="7921628" cy="3317240"/>
        </p:xfrm>
        <a:graphic>
          <a:graphicData uri="http://schemas.openxmlformats.org/drawingml/2006/table">
            <a:tbl>
              <a:tblPr firstRow="1" bandRow="1">
                <a:tableStyleId>{5C22544A-7EE6-4342-B048-85BDC9FD1C3A}</a:tableStyleId>
              </a:tblPr>
              <a:tblGrid>
                <a:gridCol w="1743635"/>
                <a:gridCol w="6177993"/>
              </a:tblGrid>
              <a:tr h="370840">
                <a:tc>
                  <a:txBody>
                    <a:bodyPr/>
                    <a:lstStyle/>
                    <a:p>
                      <a:pPr algn="ctr"/>
                      <a:r>
                        <a:rPr lang="en-US" dirty="0" smtClean="0">
                          <a:latin typeface="Arial" panose="020B0604020202020204" pitchFamily="34" charset="0"/>
                          <a:cs typeface="Arial" panose="020B0604020202020204" pitchFamily="34" charset="0"/>
                        </a:rPr>
                        <a:t>Flag</a:t>
                      </a:r>
                      <a:endParaRPr lang="en-US" dirty="0">
                        <a:latin typeface="Arial" panose="020B0604020202020204" pitchFamily="34" charset="0"/>
                        <a:cs typeface="Arial" panose="020B0604020202020204" pitchFamily="34" charset="0"/>
                      </a:endParaRPr>
                    </a:p>
                  </a:txBody>
                  <a:tcPr/>
                </a:tc>
                <a:tc>
                  <a:txBody>
                    <a:bodyPr/>
                    <a:lstStyle/>
                    <a:p>
                      <a:pPr algn="ctr"/>
                      <a:r>
                        <a:rPr lang="en-US" dirty="0" smtClean="0">
                          <a:latin typeface="Arial" panose="020B0604020202020204" pitchFamily="34" charset="0"/>
                          <a:cs typeface="Arial" panose="020B0604020202020204" pitchFamily="34" charset="0"/>
                        </a:rPr>
                        <a:t>What it does</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Left justification</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Always</a:t>
                      </a:r>
                      <a:r>
                        <a:rPr lang="en-US" baseline="0" dirty="0" smtClean="0">
                          <a:latin typeface="Arial" panose="020B0604020202020204" pitchFamily="34" charset="0"/>
                          <a:cs typeface="Arial" panose="020B0604020202020204" pitchFamily="34" charset="0"/>
                        </a:rPr>
                        <a:t> print number with a sign</a:t>
                      </a:r>
                      <a:endParaRPr lang="en-US" dirty="0">
                        <a:latin typeface="Arial" panose="020B0604020202020204" pitchFamily="34" charset="0"/>
                        <a:cs typeface="Arial" panose="020B0604020202020204" pitchFamily="34" charset="0"/>
                      </a:endParaRPr>
                    </a:p>
                  </a:txBody>
                  <a:tcPr/>
                </a:tc>
              </a:tr>
              <a:tr h="370840">
                <a:tc>
                  <a:txBody>
                    <a:bodyPr/>
                    <a:lstStyle/>
                    <a:p>
                      <a:r>
                        <a:rPr lang="en-US" i="1" dirty="0" err="1" smtClean="0">
                          <a:latin typeface="Arial" panose="020B0604020202020204" pitchFamily="34" charset="0"/>
                          <a:cs typeface="Arial" panose="020B0604020202020204" pitchFamily="34" charset="0"/>
                        </a:rPr>
                        <a:t>spc</a:t>
                      </a:r>
                      <a:r>
                        <a:rPr lang="en-US" baseline="0" dirty="0" smtClean="0">
                          <a:latin typeface="Arial" panose="020B0604020202020204" pitchFamily="34" charset="0"/>
                          <a:cs typeface="Arial" panose="020B0604020202020204" pitchFamily="34" charset="0"/>
                        </a:rPr>
                        <a:t> (space)</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Prefix a space if first character is not a sign</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0</a:t>
                      </a:r>
                      <a:r>
                        <a:rPr lang="en-US" baseline="0" dirty="0" smtClean="0">
                          <a:latin typeface="Arial" panose="020B0604020202020204" pitchFamily="34" charset="0"/>
                          <a:cs typeface="Arial" panose="020B0604020202020204" pitchFamily="34" charset="0"/>
                        </a:rPr>
                        <a:t> (zero)</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Zero fill left for numeric conversions</a:t>
                      </a:r>
                      <a:endParaRPr lang="en-US" dirty="0">
                        <a:latin typeface="Arial" panose="020B0604020202020204" pitchFamily="34" charset="0"/>
                        <a:cs typeface="Arial" panose="020B0604020202020204" pitchFamily="34" charset="0"/>
                      </a:endParaRPr>
                    </a:p>
                  </a:txBody>
                  <a:tcPr/>
                </a:tc>
              </a:tr>
              <a:tr h="370840">
                <a:tc>
                  <a:txBody>
                    <a:bodyPr/>
                    <a:lstStyle/>
                    <a:p>
                      <a:r>
                        <a:rPr lang="en-US"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txBody>
                  <a:tcPr/>
                </a:tc>
                <a:tc>
                  <a:txBody>
                    <a:bodyPr/>
                    <a:lstStyle/>
                    <a:p>
                      <a:r>
                        <a:rPr lang="en-US" dirty="0" smtClean="0">
                          <a:latin typeface="Arial" panose="020B0604020202020204" pitchFamily="34" charset="0"/>
                          <a:cs typeface="Arial" panose="020B0604020202020204" pitchFamily="34" charset="0"/>
                        </a:rPr>
                        <a:t>Alternate output form depending on conversion character</a:t>
                      </a:r>
                    </a:p>
                    <a:p>
                      <a:r>
                        <a:rPr lang="en-US" dirty="0" smtClean="0">
                          <a:latin typeface="Arial" panose="020B0604020202020204" pitchFamily="34" charset="0"/>
                          <a:cs typeface="Arial" panose="020B0604020202020204" pitchFamily="34" charset="0"/>
                        </a:rPr>
                        <a:t>o – first digit will be zero</a:t>
                      </a:r>
                    </a:p>
                    <a:p>
                      <a:r>
                        <a:rPr lang="en-US" dirty="0" smtClean="0">
                          <a:latin typeface="Arial" panose="020B0604020202020204" pitchFamily="34" charset="0"/>
                          <a:cs typeface="Arial" panose="020B0604020202020204" pitchFamily="34" charset="0"/>
                        </a:rPr>
                        <a:t>x or X – 0x</a:t>
                      </a:r>
                      <a:r>
                        <a:rPr lang="en-US" baseline="0" dirty="0" smtClean="0">
                          <a:latin typeface="Arial" panose="020B0604020202020204" pitchFamily="34" charset="0"/>
                          <a:cs typeface="Arial" panose="020B0604020202020204" pitchFamily="34" charset="0"/>
                        </a:rPr>
                        <a:t> or 0X (respectively) prefixed to non-zero results</a:t>
                      </a:r>
                    </a:p>
                    <a:p>
                      <a:r>
                        <a:rPr lang="en-US" baseline="0" dirty="0" smtClean="0">
                          <a:latin typeface="Arial" panose="020B0604020202020204" pitchFamily="34" charset="0"/>
                          <a:cs typeface="Arial" panose="020B0604020202020204" pitchFamily="34" charset="0"/>
                        </a:rPr>
                        <a:t>e, E, f, g and G – Output will always have a decimal point</a:t>
                      </a:r>
                    </a:p>
                    <a:p>
                      <a:r>
                        <a:rPr lang="en-US" baseline="0" dirty="0" smtClean="0">
                          <a:latin typeface="Arial" panose="020B0604020202020204" pitchFamily="34" charset="0"/>
                          <a:cs typeface="Arial" panose="020B0604020202020204" pitchFamily="34" charset="0"/>
                        </a:rPr>
                        <a:t>g and G – trailing zeroes will never be removed</a:t>
                      </a:r>
                      <a:endParaRPr lang="en-US" dirty="0">
                        <a:latin typeface="Arial" panose="020B0604020202020204" pitchFamily="34" charset="0"/>
                        <a:cs typeface="Arial" panose="020B0604020202020204" pitchFamily="34" charset="0"/>
                      </a:endParaRPr>
                    </a:p>
                  </a:txBody>
                  <a:tcPr/>
                </a:tc>
              </a:tr>
            </a:tbl>
          </a:graphicData>
        </a:graphic>
      </p:graphicFrame>
    </p:spTree>
    <p:extLst>
      <p:ext uri="{BB962C8B-B14F-4D97-AF65-F5344CB8AC3E}">
        <p14:creationId xmlns:p14="http://schemas.microsoft.com/office/powerpoint/2010/main" val="40664036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229600" cy="563562"/>
          </a:xfrm>
        </p:spPr>
        <p:txBody>
          <a:bodyPr/>
          <a:lstStyle/>
          <a:p>
            <a:r>
              <a:rPr lang="en-US" sz="2800" dirty="0" smtClean="0"/>
              <a:t>Lesson Plan Overview</a:t>
            </a:r>
            <a:endParaRPr lang="en-US" sz="2800" dirty="0"/>
          </a:p>
        </p:txBody>
      </p:sp>
      <p:sp>
        <p:nvSpPr>
          <p:cNvPr id="3" name="Content Placeholder 2"/>
          <p:cNvSpPr>
            <a:spLocks noGrp="1"/>
          </p:cNvSpPr>
          <p:nvPr>
            <p:ph sz="half" idx="1"/>
          </p:nvPr>
        </p:nvSpPr>
        <p:spPr>
          <a:xfrm>
            <a:off x="228600" y="609600"/>
            <a:ext cx="4267200" cy="6096000"/>
          </a:xfrm>
        </p:spPr>
        <p:txBody>
          <a:bodyPr>
            <a:noAutofit/>
          </a:bodyPr>
          <a:lstStyle/>
          <a:p>
            <a:pPr marL="0" indent="0">
              <a:buNone/>
            </a:pPr>
            <a:r>
              <a:rPr lang="en-US" sz="1000" b="1" dirty="0"/>
              <a:t>Lesson </a:t>
            </a:r>
            <a:r>
              <a:rPr lang="en-US" sz="1000" b="1" dirty="0" smtClean="0"/>
              <a:t>1: 7Feb23 – Review, Addressing, and Pointers</a:t>
            </a:r>
            <a:endParaRPr lang="en-US" sz="1000" dirty="0"/>
          </a:p>
          <a:p>
            <a:pPr lvl="0"/>
            <a:r>
              <a:rPr lang="en-US" sz="900" dirty="0" smtClean="0"/>
              <a:t>Overview </a:t>
            </a:r>
            <a:r>
              <a:rPr lang="en-US" sz="900" dirty="0"/>
              <a:t>of lesson plan</a:t>
            </a:r>
          </a:p>
          <a:p>
            <a:pPr lvl="0"/>
            <a:r>
              <a:rPr lang="en-US" sz="900" dirty="0" smtClean="0"/>
              <a:t>Class Exercise: Validation of sketch uploading</a:t>
            </a:r>
          </a:p>
          <a:p>
            <a:pPr lvl="0"/>
            <a:r>
              <a:rPr lang="en-US" sz="900" dirty="0" smtClean="0"/>
              <a:t>Class Exercise: Validation of binary create and upload</a:t>
            </a:r>
          </a:p>
          <a:p>
            <a:pPr lvl="0"/>
            <a:r>
              <a:rPr lang="en-US" sz="900" dirty="0" smtClean="0"/>
              <a:t>More on the Preprocessor</a:t>
            </a:r>
          </a:p>
          <a:p>
            <a:pPr lvl="0"/>
            <a:r>
              <a:rPr lang="en-US" sz="900" dirty="0" smtClean="0"/>
              <a:t>Memory Organization and Variables</a:t>
            </a:r>
          </a:p>
          <a:p>
            <a:r>
              <a:rPr lang="en-US" sz="900" dirty="0" smtClean="0"/>
              <a:t>Review of addressing and pointers</a:t>
            </a:r>
            <a:endParaRPr lang="en-US" sz="900" dirty="0"/>
          </a:p>
          <a:p>
            <a:pPr lvl="0"/>
            <a:r>
              <a:rPr lang="en-US" sz="900" dirty="0"/>
              <a:t>Using pointers </a:t>
            </a:r>
            <a:r>
              <a:rPr lang="en-US" sz="900" dirty="0" smtClean="0"/>
              <a:t>to </a:t>
            </a:r>
            <a:r>
              <a:rPr lang="en-US" sz="900" dirty="0"/>
              <a:t>variables</a:t>
            </a:r>
          </a:p>
          <a:p>
            <a:r>
              <a:rPr lang="en-US" sz="900" dirty="0"/>
              <a:t>Declaring pointers in function </a:t>
            </a:r>
            <a:r>
              <a:rPr lang="en-US" sz="900" dirty="0" smtClean="0"/>
              <a:t>calls</a:t>
            </a:r>
            <a:endParaRPr lang="en-US" sz="900" dirty="0"/>
          </a:p>
          <a:p>
            <a:pPr lvl="0"/>
            <a:r>
              <a:rPr lang="en-US" sz="900" dirty="0" smtClean="0"/>
              <a:t>Call-by-value Function Calls</a:t>
            </a:r>
          </a:p>
          <a:p>
            <a:pPr lvl="0"/>
            <a:r>
              <a:rPr lang="en-US" sz="900" dirty="0" smtClean="0"/>
              <a:t>Call-by-reference Function Calls</a:t>
            </a:r>
          </a:p>
          <a:p>
            <a:pPr marL="0" indent="0">
              <a:buNone/>
            </a:pPr>
            <a:r>
              <a:rPr lang="en-US" sz="1000" b="1" dirty="0" smtClean="0"/>
              <a:t>Lesson 2: 14Feb23 </a:t>
            </a:r>
            <a:r>
              <a:rPr lang="en-US" sz="1000" b="1" dirty="0"/>
              <a:t>– </a:t>
            </a:r>
            <a:r>
              <a:rPr lang="en-US" sz="1000" b="1" dirty="0" smtClean="0"/>
              <a:t>More Gory Details</a:t>
            </a:r>
            <a:endParaRPr lang="en-US" sz="1000" dirty="0"/>
          </a:p>
          <a:p>
            <a:r>
              <a:rPr lang="en-US" sz="900" dirty="0" smtClean="0"/>
              <a:t>Class Exercise: Call-by-reference variables</a:t>
            </a:r>
          </a:p>
          <a:p>
            <a:r>
              <a:rPr lang="en-US" sz="900" dirty="0" smtClean="0"/>
              <a:t>Introduction </a:t>
            </a:r>
            <a:r>
              <a:rPr lang="en-US" sz="900" dirty="0"/>
              <a:t>to Complex Data </a:t>
            </a:r>
            <a:r>
              <a:rPr lang="en-US" sz="900" dirty="0" smtClean="0"/>
              <a:t>Structures</a:t>
            </a:r>
            <a:endParaRPr lang="en-US" sz="900" dirty="0"/>
          </a:p>
          <a:p>
            <a:pPr lvl="0"/>
            <a:r>
              <a:rPr lang="en-US" sz="900" dirty="0" smtClean="0"/>
              <a:t>Using complex data structures</a:t>
            </a:r>
          </a:p>
          <a:p>
            <a:pPr lvl="0"/>
            <a:r>
              <a:rPr lang="en-US" sz="900" dirty="0" smtClean="0"/>
              <a:t>Storage declarations and Arduino</a:t>
            </a:r>
            <a:endParaRPr lang="en-US" sz="1000" dirty="0" smtClean="0"/>
          </a:p>
          <a:p>
            <a:pPr marL="0" indent="0">
              <a:buNone/>
            </a:pPr>
            <a:r>
              <a:rPr lang="en-US" sz="1000" b="1" dirty="0"/>
              <a:t>Lesson </a:t>
            </a:r>
            <a:r>
              <a:rPr lang="en-US" sz="1000" b="1" dirty="0" smtClean="0"/>
              <a:t>3: 21Feb23 </a:t>
            </a:r>
            <a:r>
              <a:rPr lang="en-US" sz="1000" b="1" dirty="0"/>
              <a:t>– </a:t>
            </a:r>
            <a:r>
              <a:rPr lang="en-US" sz="1000" b="1" dirty="0" smtClean="0"/>
              <a:t>Fonts Redux</a:t>
            </a:r>
            <a:endParaRPr lang="en-US" sz="1000" dirty="0"/>
          </a:p>
          <a:p>
            <a:pPr lvl="0"/>
            <a:r>
              <a:rPr lang="en-US" sz="900" dirty="0" err="1" smtClean="0"/>
              <a:t>MD_Parola</a:t>
            </a:r>
            <a:r>
              <a:rPr lang="en-US" sz="900" dirty="0" smtClean="0"/>
              <a:t> library font usage review</a:t>
            </a:r>
          </a:p>
          <a:p>
            <a:pPr lvl="0"/>
            <a:r>
              <a:rPr lang="en-US" sz="900" dirty="0" smtClean="0"/>
              <a:t>The </a:t>
            </a:r>
            <a:r>
              <a:rPr lang="en-US" sz="900" dirty="0" err="1" smtClean="0"/>
              <a:t>MD_Parola</a:t>
            </a:r>
            <a:r>
              <a:rPr lang="en-US" sz="900" dirty="0" smtClean="0"/>
              <a:t> font format</a:t>
            </a:r>
          </a:p>
          <a:p>
            <a:pPr lvl="0"/>
            <a:r>
              <a:rPr lang="en-US" sz="900" dirty="0" smtClean="0"/>
              <a:t>Designing your own fonts</a:t>
            </a:r>
          </a:p>
          <a:p>
            <a:pPr lvl="0"/>
            <a:r>
              <a:rPr lang="en-US" sz="900" dirty="0" smtClean="0"/>
              <a:t>Declaring your own fonts</a:t>
            </a:r>
          </a:p>
          <a:p>
            <a:pPr lvl="0"/>
            <a:r>
              <a:rPr lang="en-US" sz="900" dirty="0" smtClean="0"/>
              <a:t>Using your own fonts with </a:t>
            </a:r>
            <a:r>
              <a:rPr lang="en-US" sz="900" dirty="0" err="1" smtClean="0"/>
              <a:t>MD_Parola</a:t>
            </a:r>
            <a:endParaRPr lang="en-US" sz="1000" b="1" dirty="0" smtClean="0"/>
          </a:p>
          <a:p>
            <a:pPr marL="0" indent="0">
              <a:buNone/>
            </a:pPr>
            <a:r>
              <a:rPr lang="en-US" sz="1000" b="1" dirty="0"/>
              <a:t>Lesson </a:t>
            </a:r>
            <a:r>
              <a:rPr lang="en-US" sz="1000" b="1" dirty="0" smtClean="0"/>
              <a:t>4: 28Feb23 </a:t>
            </a:r>
            <a:r>
              <a:rPr lang="en-US" sz="1000" b="1" dirty="0"/>
              <a:t>– </a:t>
            </a:r>
            <a:r>
              <a:rPr lang="en-US" sz="1000" b="1" dirty="0" smtClean="0"/>
              <a:t>Intro to Visual Studio Code</a:t>
            </a:r>
            <a:endParaRPr lang="en-US" sz="1000" dirty="0"/>
          </a:p>
          <a:p>
            <a:pPr lvl="0"/>
            <a:r>
              <a:rPr lang="en-US" sz="1000" dirty="0"/>
              <a:t>I</a:t>
            </a:r>
            <a:r>
              <a:rPr lang="en-US" sz="900" dirty="0"/>
              <a:t>ntroduction to </a:t>
            </a:r>
            <a:r>
              <a:rPr lang="en-US" sz="900" dirty="0" smtClean="0"/>
              <a:t>VSC</a:t>
            </a:r>
            <a:endParaRPr lang="en-US" sz="900" dirty="0"/>
          </a:p>
          <a:p>
            <a:pPr lvl="0"/>
            <a:r>
              <a:rPr lang="en-US" sz="900" dirty="0"/>
              <a:t>https://</a:t>
            </a:r>
            <a:r>
              <a:rPr lang="en-US" sz="900" dirty="0" smtClean="0"/>
              <a:t>code.visualstudio.com/docs/introvideos/overview</a:t>
            </a:r>
          </a:p>
          <a:p>
            <a:pPr lvl="0"/>
            <a:r>
              <a:rPr lang="en-US" sz="900" dirty="0" err="1" smtClean="0"/>
              <a:t>VSCode</a:t>
            </a:r>
            <a:r>
              <a:rPr lang="en-US" sz="900" dirty="0" smtClean="0"/>
              <a:t> Installation</a:t>
            </a:r>
          </a:p>
          <a:p>
            <a:pPr lvl="0"/>
            <a:r>
              <a:rPr lang="en-US" sz="900" dirty="0" err="1" smtClean="0"/>
              <a:t>VSCode</a:t>
            </a:r>
            <a:r>
              <a:rPr lang="en-US" sz="900" dirty="0" smtClean="0"/>
              <a:t> Integration with Arduino and ESP8266</a:t>
            </a:r>
            <a:endParaRPr lang="en-US" sz="1000" dirty="0" smtClean="0"/>
          </a:p>
          <a:p>
            <a:pPr marL="0" indent="0">
              <a:buNone/>
            </a:pPr>
            <a:r>
              <a:rPr lang="en-US" sz="1000" b="1" dirty="0" smtClean="0"/>
              <a:t>Lesson 5: 7Mar23 – Filesystems</a:t>
            </a:r>
            <a:endParaRPr lang="en-US" sz="1000" dirty="0"/>
          </a:p>
          <a:p>
            <a:pPr lvl="0"/>
            <a:r>
              <a:rPr lang="en-US" sz="900" dirty="0" smtClean="0"/>
              <a:t>Introduction to mass storage filesystems</a:t>
            </a:r>
            <a:endParaRPr lang="en-US" sz="900" dirty="0"/>
          </a:p>
          <a:p>
            <a:pPr lvl="0"/>
            <a:r>
              <a:rPr lang="en-US" sz="900" dirty="0" smtClean="0"/>
              <a:t>The SD FAT, FAT16, and  FAT32 filesystems</a:t>
            </a:r>
            <a:endParaRPr lang="en-US" sz="900" dirty="0"/>
          </a:p>
          <a:p>
            <a:pPr lvl="0"/>
            <a:r>
              <a:rPr lang="en-US" sz="900" dirty="0" smtClean="0"/>
              <a:t>The </a:t>
            </a:r>
            <a:r>
              <a:rPr lang="en-US" sz="900" dirty="0" err="1" smtClean="0"/>
              <a:t>exFAT</a:t>
            </a:r>
            <a:r>
              <a:rPr lang="en-US" sz="900" dirty="0" smtClean="0"/>
              <a:t> filesystem</a:t>
            </a:r>
            <a:endParaRPr lang="en-US" sz="900" dirty="0"/>
          </a:p>
          <a:p>
            <a:pPr lvl="0"/>
            <a:r>
              <a:rPr lang="en-US" sz="900" dirty="0" smtClean="0"/>
              <a:t>Introduction to SPIFFS</a:t>
            </a:r>
            <a:endParaRPr lang="en-US" sz="900" dirty="0"/>
          </a:p>
          <a:p>
            <a:pPr lvl="0"/>
            <a:r>
              <a:rPr lang="en-US" sz="900" dirty="0" smtClean="0"/>
              <a:t>Class Exercise: Using SPIFFS</a:t>
            </a:r>
            <a:endParaRPr lang="en-US" sz="1000" dirty="0" smtClean="0"/>
          </a:p>
        </p:txBody>
      </p:sp>
      <p:sp>
        <p:nvSpPr>
          <p:cNvPr id="4" name="Content Placeholder 3"/>
          <p:cNvSpPr>
            <a:spLocks noGrp="1"/>
          </p:cNvSpPr>
          <p:nvPr>
            <p:ph sz="half" idx="2"/>
          </p:nvPr>
        </p:nvSpPr>
        <p:spPr>
          <a:xfrm>
            <a:off x="4648200" y="609600"/>
            <a:ext cx="4038600" cy="5867400"/>
          </a:xfrm>
        </p:spPr>
        <p:txBody>
          <a:bodyPr>
            <a:noAutofit/>
          </a:bodyPr>
          <a:lstStyle/>
          <a:p>
            <a:pPr marL="0" indent="0">
              <a:buNone/>
            </a:pPr>
            <a:r>
              <a:rPr lang="en-US" sz="1050" b="1" dirty="0"/>
              <a:t>Lesson 6</a:t>
            </a:r>
            <a:r>
              <a:rPr lang="en-US" sz="1050" b="1" dirty="0" smtClean="0"/>
              <a:t>: 21Mar23 </a:t>
            </a:r>
            <a:r>
              <a:rPr lang="en-US" sz="1050" b="1" dirty="0"/>
              <a:t>– </a:t>
            </a:r>
            <a:r>
              <a:rPr lang="en-US" sz="1050" b="1" dirty="0" err="1"/>
              <a:t>WiFi</a:t>
            </a:r>
            <a:endParaRPr lang="en-US" sz="1050" dirty="0"/>
          </a:p>
          <a:p>
            <a:pPr lvl="0"/>
            <a:r>
              <a:rPr lang="en-US" sz="900" dirty="0"/>
              <a:t>Review of </a:t>
            </a:r>
            <a:r>
              <a:rPr lang="en-US" sz="900" dirty="0" err="1"/>
              <a:t>WiFi</a:t>
            </a:r>
            <a:r>
              <a:rPr lang="en-US" sz="900" dirty="0"/>
              <a:t> </a:t>
            </a:r>
            <a:r>
              <a:rPr lang="en-US" sz="900" dirty="0" smtClean="0"/>
              <a:t>technology (but no gory details)</a:t>
            </a:r>
            <a:endParaRPr lang="en-US" sz="900" dirty="0"/>
          </a:p>
          <a:p>
            <a:pPr lvl="0"/>
            <a:r>
              <a:rPr lang="en-US" sz="900" dirty="0"/>
              <a:t>Class Exercise: </a:t>
            </a:r>
            <a:r>
              <a:rPr lang="en-US" sz="900" dirty="0" smtClean="0"/>
              <a:t>Review of </a:t>
            </a:r>
            <a:r>
              <a:rPr lang="en-US" sz="900" dirty="0" err="1"/>
              <a:t>WiFi</a:t>
            </a:r>
            <a:r>
              <a:rPr lang="en-US" sz="900" dirty="0"/>
              <a:t> </a:t>
            </a:r>
            <a:r>
              <a:rPr lang="en-US" sz="900" i="1" dirty="0"/>
              <a:t>access</a:t>
            </a:r>
            <a:r>
              <a:rPr lang="en-US" sz="900" dirty="0"/>
              <a:t> with </a:t>
            </a:r>
            <a:r>
              <a:rPr lang="en-US" sz="900" dirty="0" err="1" smtClean="0"/>
              <a:t>WiFi</a:t>
            </a:r>
            <a:r>
              <a:rPr lang="en-US" sz="900" dirty="0" smtClean="0"/>
              <a:t> Manager</a:t>
            </a:r>
          </a:p>
          <a:p>
            <a:pPr lvl="0"/>
            <a:r>
              <a:rPr lang="en-US" sz="900" dirty="0" smtClean="0"/>
              <a:t>Web server and client HTTP architecture</a:t>
            </a:r>
            <a:endParaRPr lang="en-US" sz="900" dirty="0"/>
          </a:p>
          <a:p>
            <a:pPr lvl="0"/>
            <a:r>
              <a:rPr lang="en-US" sz="900" dirty="0" smtClean="0"/>
              <a:t>Introduction to HTML</a:t>
            </a:r>
            <a:endParaRPr lang="en-US" sz="900" dirty="0"/>
          </a:p>
          <a:p>
            <a:pPr lvl="0"/>
            <a:r>
              <a:rPr lang="en-US" sz="900" dirty="0" smtClean="0"/>
              <a:t>Creating a basic ESP8266 web server</a:t>
            </a:r>
            <a:endParaRPr lang="en-US" sz="900" dirty="0"/>
          </a:p>
          <a:p>
            <a:pPr marL="0" indent="0">
              <a:buNone/>
            </a:pPr>
            <a:r>
              <a:rPr lang="en-US" sz="1050" b="1" dirty="0" smtClean="0"/>
              <a:t>Lesson 7: 28Mar23 </a:t>
            </a:r>
            <a:r>
              <a:rPr lang="en-US" sz="1050" b="1" dirty="0"/>
              <a:t>– Web Technology</a:t>
            </a:r>
            <a:endParaRPr lang="en-US" sz="1050" dirty="0"/>
          </a:p>
          <a:p>
            <a:pPr lvl="0"/>
            <a:r>
              <a:rPr lang="en-US" sz="900" dirty="0" smtClean="0"/>
              <a:t>More on HTML tags</a:t>
            </a:r>
          </a:p>
          <a:p>
            <a:pPr lvl="0"/>
            <a:r>
              <a:rPr lang="en-US" sz="900" dirty="0" smtClean="0"/>
              <a:t>HTTP and Mime Types</a:t>
            </a:r>
          </a:p>
          <a:p>
            <a:pPr lvl="0"/>
            <a:r>
              <a:rPr lang="en-US" sz="900" dirty="0" smtClean="0"/>
              <a:t>Using SPIFFS</a:t>
            </a:r>
          </a:p>
          <a:p>
            <a:pPr lvl="0"/>
            <a:r>
              <a:rPr lang="en-US" sz="900" dirty="0" smtClean="0"/>
              <a:t>Class Exercise: Display A Web Page</a:t>
            </a:r>
          </a:p>
          <a:p>
            <a:pPr marL="0" indent="0">
              <a:buNone/>
            </a:pPr>
            <a:r>
              <a:rPr lang="en-US" sz="1050" b="1" dirty="0" smtClean="0"/>
              <a:t>Lesson 8: 4Apr23 </a:t>
            </a:r>
            <a:r>
              <a:rPr lang="en-US" sz="1050" b="1" dirty="0"/>
              <a:t>– </a:t>
            </a:r>
            <a:r>
              <a:rPr lang="en-US" sz="1050" b="1" dirty="0" smtClean="0"/>
              <a:t>Doing More With Web Servers</a:t>
            </a:r>
            <a:endParaRPr lang="en-US" sz="1050" b="1" dirty="0"/>
          </a:p>
          <a:p>
            <a:r>
              <a:rPr lang="en-US" sz="900" dirty="0" smtClean="0"/>
              <a:t>HTML Form Data</a:t>
            </a:r>
          </a:p>
          <a:p>
            <a:r>
              <a:rPr lang="en-US" sz="900" dirty="0" smtClean="0"/>
              <a:t>Asynchronous Web Server Installation</a:t>
            </a:r>
          </a:p>
          <a:p>
            <a:r>
              <a:rPr lang="en-US" sz="900" dirty="0" smtClean="0"/>
              <a:t>Class Exercise: Displaying Sensor Data With </a:t>
            </a:r>
            <a:r>
              <a:rPr lang="en-US" sz="900" dirty="0" err="1" smtClean="0"/>
              <a:t>Async</a:t>
            </a:r>
            <a:r>
              <a:rPr lang="en-US" sz="900" dirty="0" smtClean="0"/>
              <a:t> Web Server</a:t>
            </a:r>
          </a:p>
          <a:p>
            <a:r>
              <a:rPr lang="en-US" sz="900" dirty="0" smtClean="0"/>
              <a:t>Class Exercise: Retrieving Form Data with </a:t>
            </a:r>
            <a:r>
              <a:rPr lang="en-US" sz="900" dirty="0" err="1" smtClean="0"/>
              <a:t>Async</a:t>
            </a:r>
            <a:r>
              <a:rPr lang="en-US" sz="900" dirty="0" smtClean="0"/>
              <a:t> Web Server</a:t>
            </a:r>
          </a:p>
          <a:p>
            <a:pPr marL="0" indent="0">
              <a:buNone/>
            </a:pPr>
            <a:r>
              <a:rPr lang="en-US" sz="1000" b="1" dirty="0"/>
              <a:t>Lesson </a:t>
            </a:r>
            <a:r>
              <a:rPr lang="en-US" sz="1000" b="1" dirty="0" smtClean="0"/>
              <a:t>9: 11Apr23 </a:t>
            </a:r>
            <a:r>
              <a:rPr lang="en-US" sz="1000" b="1" dirty="0"/>
              <a:t>– </a:t>
            </a:r>
            <a:r>
              <a:rPr lang="en-US" sz="1000" b="1" dirty="0" err="1" smtClean="0"/>
              <a:t>Wifi</a:t>
            </a:r>
            <a:r>
              <a:rPr lang="en-US" sz="1000" b="1" dirty="0" smtClean="0"/>
              <a:t> Manager, API’s, Web Scraping</a:t>
            </a:r>
            <a:endParaRPr lang="en-US" sz="1000" dirty="0" smtClean="0"/>
          </a:p>
          <a:p>
            <a:r>
              <a:rPr lang="en-US" sz="1050" dirty="0" smtClean="0"/>
              <a:t>Class </a:t>
            </a:r>
            <a:r>
              <a:rPr lang="en-US" sz="1050" dirty="0"/>
              <a:t>Exercise: Displaying form data with </a:t>
            </a:r>
            <a:r>
              <a:rPr lang="en-US" sz="1050" dirty="0" err="1"/>
              <a:t>MD_Parola</a:t>
            </a:r>
            <a:endParaRPr lang="en-US" sz="1050" dirty="0"/>
          </a:p>
          <a:p>
            <a:r>
              <a:rPr lang="en-US" sz="1050" dirty="0" smtClean="0"/>
              <a:t>APIs</a:t>
            </a:r>
          </a:p>
          <a:p>
            <a:r>
              <a:rPr lang="en-US" sz="1050" dirty="0" smtClean="0"/>
              <a:t>Web Scraping</a:t>
            </a:r>
          </a:p>
          <a:p>
            <a:pPr marL="0" indent="0">
              <a:buNone/>
            </a:pPr>
            <a:r>
              <a:rPr lang="en-US" sz="900" b="1" dirty="0"/>
              <a:t>Lesson 10: 18Apr23 – </a:t>
            </a:r>
            <a:r>
              <a:rPr lang="en-US" sz="900" b="1" dirty="0" smtClean="0"/>
              <a:t>JSON and REST API’s</a:t>
            </a:r>
            <a:endParaRPr lang="en-US" sz="900" dirty="0"/>
          </a:p>
          <a:p>
            <a:r>
              <a:rPr lang="en-US" sz="1000" dirty="0" smtClean="0"/>
              <a:t>Introduction to JSON</a:t>
            </a:r>
            <a:endParaRPr lang="en-US" sz="1000" dirty="0"/>
          </a:p>
          <a:p>
            <a:r>
              <a:rPr lang="en-US" sz="1000" dirty="0" smtClean="0"/>
              <a:t>Using JSON with Arduino</a:t>
            </a:r>
            <a:endParaRPr lang="en-US" sz="1000" dirty="0"/>
          </a:p>
          <a:p>
            <a:r>
              <a:rPr lang="en-US" sz="1000" dirty="0" smtClean="0"/>
              <a:t>Using REST with Arduino</a:t>
            </a:r>
            <a:endParaRPr lang="en-US" sz="1000" b="1" dirty="0" smtClean="0"/>
          </a:p>
          <a:p>
            <a:pPr marL="0" indent="0">
              <a:buNone/>
            </a:pPr>
            <a:r>
              <a:rPr lang="en-US" sz="1000" b="1" dirty="0" smtClean="0"/>
              <a:t>Lesson 11: 25Apr23 </a:t>
            </a:r>
            <a:r>
              <a:rPr lang="en-US" sz="1000" b="1" dirty="0"/>
              <a:t>– Internet Access</a:t>
            </a:r>
            <a:endParaRPr lang="en-US" sz="1000" dirty="0"/>
          </a:p>
          <a:p>
            <a:r>
              <a:rPr lang="en-US" sz="1050" dirty="0" err="1" smtClean="0"/>
              <a:t>Git</a:t>
            </a:r>
            <a:r>
              <a:rPr lang="en-US" sz="1050" dirty="0" smtClean="0"/>
              <a:t> and </a:t>
            </a:r>
            <a:r>
              <a:rPr lang="en-US" sz="1050" dirty="0" err="1" smtClean="0"/>
              <a:t>Github</a:t>
            </a:r>
            <a:r>
              <a:rPr lang="en-US" sz="1050" dirty="0" smtClean="0"/>
              <a:t> Quick Tour</a:t>
            </a:r>
          </a:p>
          <a:p>
            <a:r>
              <a:rPr lang="en-US" sz="1050" dirty="0" smtClean="0"/>
              <a:t>Class Exercise – Marquee </a:t>
            </a:r>
            <a:r>
              <a:rPr lang="en-US" sz="1050" dirty="0" err="1" smtClean="0"/>
              <a:t>Scroller</a:t>
            </a:r>
            <a:r>
              <a:rPr lang="en-US" sz="1050" dirty="0" smtClean="0"/>
              <a:t> Software</a:t>
            </a:r>
            <a:endParaRPr lang="en-US" sz="1050" dirty="0"/>
          </a:p>
          <a:p>
            <a:r>
              <a:rPr lang="en-US" sz="1050" dirty="0"/>
              <a:t>Obtaining weather information from the </a:t>
            </a:r>
            <a:r>
              <a:rPr lang="en-US" sz="1050" dirty="0" smtClean="0"/>
              <a:t>Internet</a:t>
            </a:r>
          </a:p>
          <a:p>
            <a:r>
              <a:rPr lang="en-US" sz="1050" dirty="0" smtClean="0"/>
              <a:t>Class Exercise: Obtaining weather and news API keys</a:t>
            </a:r>
            <a:endParaRPr lang="en-US" sz="1050" dirty="0"/>
          </a:p>
          <a:p>
            <a:pPr marL="0" indent="0">
              <a:buNone/>
            </a:pPr>
            <a:r>
              <a:rPr lang="en-US" sz="1050" b="1" dirty="0" smtClean="0"/>
              <a:t>Lesson </a:t>
            </a:r>
            <a:r>
              <a:rPr lang="en-US" sz="1050" b="1" dirty="0" smtClean="0"/>
              <a:t>12: 2May23 </a:t>
            </a:r>
            <a:r>
              <a:rPr lang="en-US" sz="1050" b="1" dirty="0"/>
              <a:t>– </a:t>
            </a:r>
            <a:r>
              <a:rPr lang="en-US" sz="1050" b="1" dirty="0" smtClean="0"/>
              <a:t>API Keys and </a:t>
            </a:r>
            <a:r>
              <a:rPr lang="en-US" sz="1050" b="1" dirty="0" err="1" smtClean="0"/>
              <a:t>Gradution</a:t>
            </a:r>
            <a:endParaRPr lang="en-US" sz="1050" b="1" dirty="0"/>
          </a:p>
          <a:p>
            <a:r>
              <a:rPr lang="en-US" sz="1050" dirty="0"/>
              <a:t>Class Exercise: Getting and displaying weather information</a:t>
            </a:r>
          </a:p>
          <a:p>
            <a:r>
              <a:rPr lang="en-US" sz="1000" dirty="0" smtClean="0"/>
              <a:t>Trimester </a:t>
            </a:r>
            <a:r>
              <a:rPr lang="en-US" sz="1000" dirty="0" smtClean="0"/>
              <a:t>Review and Graduation</a:t>
            </a:r>
            <a:endParaRPr lang="en-US" sz="1000" dirty="0"/>
          </a:p>
        </p:txBody>
      </p:sp>
    </p:spTree>
    <p:extLst>
      <p:ext uri="{BB962C8B-B14F-4D97-AF65-F5344CB8AC3E}">
        <p14:creationId xmlns:p14="http://schemas.microsoft.com/office/powerpoint/2010/main" val="3835743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9" name="Straight Arrow Connector 48"/>
          <p:cNvCxnSpPr/>
          <p:nvPr/>
        </p:nvCxnSpPr>
        <p:spPr>
          <a:xfrm>
            <a:off x="4572000" y="3379351"/>
            <a:ext cx="0" cy="1040249"/>
          </a:xfrm>
          <a:prstGeom prst="straightConnector1">
            <a:avLst/>
          </a:prstGeom>
          <a:ln w="38100">
            <a:solidFill>
              <a:srgbClr val="00FFFF"/>
            </a:solidFill>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endCxn id="19" idx="3"/>
          </p:cNvCxnSpPr>
          <p:nvPr/>
        </p:nvCxnSpPr>
        <p:spPr>
          <a:xfrm flipH="1">
            <a:off x="3733800" y="2819400"/>
            <a:ext cx="762000" cy="130805"/>
          </a:xfrm>
          <a:prstGeom prst="straightConnector1">
            <a:avLst/>
          </a:prstGeom>
          <a:ln w="38100">
            <a:solidFill>
              <a:srgbClr val="00FFFF"/>
            </a:solidFill>
            <a:tailEnd type="arrow"/>
          </a:ln>
        </p:spPr>
        <p:style>
          <a:lnRef idx="1">
            <a:schemeClr val="accent1"/>
          </a:lnRef>
          <a:fillRef idx="0">
            <a:schemeClr val="accent1"/>
          </a:fillRef>
          <a:effectRef idx="0">
            <a:schemeClr val="accent1"/>
          </a:effectRef>
          <a:fontRef idx="minor">
            <a:schemeClr val="tx1"/>
          </a:fontRef>
        </p:style>
      </p:cxnSp>
      <p:cxnSp>
        <p:nvCxnSpPr>
          <p:cNvPr id="9" name="Elbow Connector 8"/>
          <p:cNvCxnSpPr/>
          <p:nvPr/>
        </p:nvCxnSpPr>
        <p:spPr>
          <a:xfrm rot="10800000" flipV="1">
            <a:off x="3505200" y="3230601"/>
            <a:ext cx="1143000" cy="1135318"/>
          </a:xfrm>
          <a:prstGeom prst="bentConnector3">
            <a:avLst>
              <a:gd name="adj1" fmla="val 50000"/>
            </a:avLst>
          </a:prstGeom>
          <a:ln w="38100">
            <a:solidFill>
              <a:srgbClr val="00FFFF"/>
            </a:solidFill>
            <a:tailEnd type="arrow"/>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57200" y="46038"/>
            <a:ext cx="8229600" cy="411162"/>
          </a:xfrm>
        </p:spPr>
        <p:txBody>
          <a:bodyPr/>
          <a:lstStyle/>
          <a:p>
            <a:r>
              <a:rPr lang="en-US" sz="2800" dirty="0" smtClean="0"/>
              <a:t>Flash Drive Contents Reminder</a:t>
            </a:r>
            <a:endParaRPr lang="en-US" sz="2800" dirty="0"/>
          </a:p>
        </p:txBody>
      </p:sp>
      <p:sp>
        <p:nvSpPr>
          <p:cNvPr id="5" name="TextBox 4"/>
          <p:cNvSpPr txBox="1"/>
          <p:nvPr/>
        </p:nvSpPr>
        <p:spPr>
          <a:xfrm>
            <a:off x="76200" y="457200"/>
            <a:ext cx="4572000" cy="1969770"/>
          </a:xfrm>
          <a:prstGeom prst="rect">
            <a:avLst/>
          </a:prstGeom>
          <a:noFill/>
        </p:spPr>
        <p:txBody>
          <a:bodyPr wrap="square" rtlCol="0">
            <a:spAutoFit/>
          </a:bodyPr>
          <a:lstStyle/>
          <a:p>
            <a:pPr marL="285750" indent="-285750">
              <a:spcBef>
                <a:spcPts val="600"/>
              </a:spcBef>
              <a:buFont typeface="Arial" panose="020B0604020202020204" pitchFamily="34" charset="0"/>
              <a:buChar char="•"/>
            </a:pPr>
            <a:r>
              <a:rPr lang="en-US" sz="1400" dirty="0" smtClean="0">
                <a:solidFill>
                  <a:schemeClr val="bg1"/>
                </a:solidFill>
                <a:latin typeface="Arial" panose="020B0604020202020204" pitchFamily="34" charset="0"/>
                <a:cs typeface="Arial" panose="020B0604020202020204" pitchFamily="34" charset="0"/>
              </a:rPr>
              <a:t>When I update parts of your flash drives, you can either </a:t>
            </a:r>
            <a:r>
              <a:rPr lang="en-US" sz="1400" i="1" dirty="0" smtClean="0">
                <a:solidFill>
                  <a:schemeClr val="bg1"/>
                </a:solidFill>
                <a:latin typeface="Arial" panose="020B0604020202020204" pitchFamily="34" charset="0"/>
                <a:cs typeface="Arial" panose="020B0604020202020204" pitchFamily="34" charset="0"/>
              </a:rPr>
              <a:t>recopy the entire section</a:t>
            </a:r>
            <a:r>
              <a:rPr lang="en-US" sz="1400" dirty="0" smtClean="0">
                <a:solidFill>
                  <a:schemeClr val="bg1"/>
                </a:solidFill>
                <a:latin typeface="Arial" panose="020B0604020202020204" pitchFamily="34" charset="0"/>
                <a:cs typeface="Arial" panose="020B0604020202020204" pitchFamily="34" charset="0"/>
              </a:rPr>
              <a:t>, or </a:t>
            </a:r>
            <a:r>
              <a:rPr lang="en-US" sz="1400" i="1" dirty="0" smtClean="0">
                <a:solidFill>
                  <a:schemeClr val="bg1"/>
                </a:solidFill>
                <a:latin typeface="Arial" panose="020B0604020202020204" pitchFamily="34" charset="0"/>
                <a:cs typeface="Arial" panose="020B0604020202020204" pitchFamily="34" charset="0"/>
              </a:rPr>
              <a:t>just copy the updated part</a:t>
            </a:r>
            <a:r>
              <a:rPr lang="en-US" sz="1400" dirty="0" smtClean="0">
                <a:solidFill>
                  <a:schemeClr val="bg1"/>
                </a:solidFill>
                <a:latin typeface="Arial" panose="020B0604020202020204" pitchFamily="34" charset="0"/>
                <a:cs typeface="Arial" panose="020B0604020202020204" pitchFamily="34" charset="0"/>
              </a:rPr>
              <a:t>.</a:t>
            </a:r>
          </a:p>
          <a:p>
            <a:pPr marL="285750" indent="-285750">
              <a:spcBef>
                <a:spcPts val="600"/>
              </a:spcBef>
              <a:buFont typeface="Arial" panose="020B0604020202020204" pitchFamily="34" charset="0"/>
              <a:buChar char="•"/>
            </a:pPr>
            <a:r>
              <a:rPr lang="en-US" sz="1400" dirty="0" smtClean="0">
                <a:solidFill>
                  <a:schemeClr val="bg1"/>
                </a:solidFill>
                <a:latin typeface="Arial" panose="020B0604020202020204" pitchFamily="34" charset="0"/>
                <a:cs typeface="Arial" panose="020B0604020202020204" pitchFamily="34" charset="0"/>
              </a:rPr>
              <a:t>However, </a:t>
            </a:r>
            <a:r>
              <a:rPr lang="en-US" sz="1400" b="1" dirty="0" smtClean="0">
                <a:solidFill>
                  <a:schemeClr val="bg1"/>
                </a:solidFill>
                <a:latin typeface="Arial" panose="020B0604020202020204" pitchFamily="34" charset="0"/>
                <a:cs typeface="Arial" panose="020B0604020202020204" pitchFamily="34" charset="0"/>
              </a:rPr>
              <a:t>you will need to explicitly copy any new files so that they are locally accessible on your laptops</a:t>
            </a:r>
          </a:p>
          <a:p>
            <a:pPr marL="285750" indent="-285750">
              <a:spcBef>
                <a:spcPts val="600"/>
              </a:spcBef>
              <a:buFont typeface="Arial" panose="020B0604020202020204" pitchFamily="34" charset="0"/>
              <a:buChar char="•"/>
            </a:pPr>
            <a:r>
              <a:rPr lang="en-US" sz="1400" dirty="0" smtClean="0">
                <a:solidFill>
                  <a:schemeClr val="bg1"/>
                </a:solidFill>
                <a:latin typeface="Arial" panose="020B0604020202020204" pitchFamily="34" charset="0"/>
                <a:cs typeface="Arial" panose="020B0604020202020204" pitchFamily="34" charset="0"/>
              </a:rPr>
              <a:t>Copying just </a:t>
            </a:r>
            <a:r>
              <a:rPr lang="en-US" sz="1400" i="1" dirty="0" smtClean="0">
                <a:solidFill>
                  <a:schemeClr val="bg1"/>
                </a:solidFill>
                <a:latin typeface="Arial" panose="020B0604020202020204" pitchFamily="34" charset="0"/>
                <a:cs typeface="Arial" panose="020B0604020202020204" pitchFamily="34" charset="0"/>
              </a:rPr>
              <a:t>lesson</a:t>
            </a:r>
            <a:r>
              <a:rPr lang="en-US" sz="1400" dirty="0" smtClean="0">
                <a:solidFill>
                  <a:schemeClr val="bg1"/>
                </a:solidFill>
                <a:latin typeface="Arial" panose="020B0604020202020204" pitchFamily="34" charset="0"/>
                <a:cs typeface="Arial" panose="020B0604020202020204" pitchFamily="34" charset="0"/>
              </a:rPr>
              <a:t> files will– wait for it!– </a:t>
            </a:r>
            <a:r>
              <a:rPr lang="en-US" sz="1400" i="1" dirty="0" smtClean="0">
                <a:solidFill>
                  <a:schemeClr val="bg1"/>
                </a:solidFill>
                <a:latin typeface="Arial" panose="020B0604020202020204" pitchFamily="34" charset="0"/>
                <a:cs typeface="Arial" panose="020B0604020202020204" pitchFamily="34" charset="0"/>
              </a:rPr>
              <a:t>copy only the lesson files. </a:t>
            </a:r>
            <a:endParaRPr lang="en-US" sz="1400" i="1" dirty="0">
              <a:solidFill>
                <a:schemeClr val="bg1"/>
              </a:solidFill>
              <a:latin typeface="Arial" panose="020B0604020202020204" pitchFamily="34" charset="0"/>
              <a:cs typeface="Arial" panose="020B0604020202020204" pitchFamily="34" charset="0"/>
            </a:endParaRPr>
          </a:p>
        </p:txBody>
      </p:sp>
      <p:pic>
        <p:nvPicPr>
          <p:cNvPr id="1034"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8198" y="5555362"/>
            <a:ext cx="918002" cy="12071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3" name="Title 1"/>
          <p:cNvSpPr txBox="1">
            <a:spLocks/>
          </p:cNvSpPr>
          <p:nvPr/>
        </p:nvSpPr>
        <p:spPr>
          <a:xfrm>
            <a:off x="5010456" y="1805790"/>
            <a:ext cx="3148760" cy="4111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3600" kern="1200">
                <a:solidFill>
                  <a:schemeClr val="bg1"/>
                </a:solidFill>
                <a:latin typeface="Arial Black" panose="020B0A04020102020204" pitchFamily="34" charset="0"/>
                <a:ea typeface="+mj-ea"/>
                <a:cs typeface="+mj-cs"/>
              </a:defRPr>
            </a:lvl1pPr>
          </a:lstStyle>
          <a:p>
            <a:r>
              <a:rPr lang="en-US" sz="2800" dirty="0" smtClean="0">
                <a:solidFill>
                  <a:srgbClr val="00FFFF"/>
                </a:solidFill>
              </a:rPr>
              <a:t>FLASH DRIVE</a:t>
            </a:r>
            <a:endParaRPr lang="en-US" sz="2800" dirty="0">
              <a:solidFill>
                <a:srgbClr val="00FFFF"/>
              </a:solidFill>
            </a:endParaRPr>
          </a:p>
        </p:txBody>
      </p:sp>
      <p:sp>
        <p:nvSpPr>
          <p:cNvPr id="17" name="TextBox 16"/>
          <p:cNvSpPr txBox="1"/>
          <p:nvPr/>
        </p:nvSpPr>
        <p:spPr>
          <a:xfrm>
            <a:off x="4267200" y="2209800"/>
            <a:ext cx="4572000" cy="1169551"/>
          </a:xfrm>
          <a:prstGeom prst="rect">
            <a:avLst/>
          </a:prstGeom>
          <a:solidFill>
            <a:srgbClr val="002060"/>
          </a:solidFill>
          <a:ln w="38100">
            <a:solidFill>
              <a:srgbClr val="00FFFF"/>
            </a:solidFill>
          </a:ln>
        </p:spPr>
        <p:txBody>
          <a:bodyPr wrap="square" rtlCol="0">
            <a:spAutoFit/>
          </a:bodyPr>
          <a:lstStyle/>
          <a:p>
            <a:pPr marL="285750" indent="-285750">
              <a:buFont typeface="Arial" panose="020B0604020202020204" pitchFamily="34" charset="0"/>
              <a:buChar char="•"/>
            </a:pPr>
            <a:r>
              <a:rPr lang="en-US" sz="1400" dirty="0" smtClean="0">
                <a:solidFill>
                  <a:schemeClr val="bg1"/>
                </a:solidFill>
                <a:latin typeface="Arial" panose="020B0604020202020204" pitchFamily="34" charset="0"/>
                <a:cs typeface="Arial" panose="020B0604020202020204" pitchFamily="34" charset="0"/>
              </a:rPr>
              <a:t>Archive–</a:t>
            </a:r>
            <a:r>
              <a:rPr lang="en-US" sz="1400" dirty="0" err="1" smtClean="0">
                <a:solidFill>
                  <a:schemeClr val="bg1"/>
                </a:solidFill>
                <a:latin typeface="Arial" panose="020B0604020202020204" pitchFamily="34" charset="0"/>
                <a:cs typeface="Arial" panose="020B0604020202020204" pitchFamily="34" charset="0"/>
              </a:rPr>
              <a:t>BasicProgrammingWith</a:t>
            </a:r>
            <a:r>
              <a:rPr lang="en-US" sz="1400" dirty="0" smtClean="0">
                <a:solidFill>
                  <a:schemeClr val="bg1"/>
                </a:solidFill>
                <a:latin typeface="Arial" panose="020B0604020202020204" pitchFamily="34" charset="0"/>
                <a:cs typeface="Arial" panose="020B0604020202020204" pitchFamily="34" charset="0"/>
              </a:rPr>
              <a:t> Arduino-Fall2022</a:t>
            </a:r>
            <a:endParaRPr lang="en-US" sz="1400" i="1"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smtClean="0">
                <a:solidFill>
                  <a:schemeClr val="bg1"/>
                </a:solidFill>
                <a:latin typeface="Arial" panose="020B0604020202020204" pitchFamily="34" charset="0"/>
                <a:cs typeface="Arial" panose="020B0604020202020204" pitchFamily="34" charset="0"/>
              </a:rPr>
              <a:t>Archive-IntroductionToArduino-Spring2022</a:t>
            </a:r>
          </a:p>
          <a:p>
            <a:pPr marL="285750" indent="-285750">
              <a:buFont typeface="Arial" panose="020B0604020202020204" pitchFamily="34" charset="0"/>
              <a:buChar char="•"/>
            </a:pPr>
            <a:r>
              <a:rPr lang="en-US" sz="1400" dirty="0" err="1" smtClean="0">
                <a:solidFill>
                  <a:schemeClr val="bg1"/>
                </a:solidFill>
                <a:latin typeface="Arial" panose="020B0604020202020204" pitchFamily="34" charset="0"/>
                <a:cs typeface="Arial" panose="020B0604020202020204" pitchFamily="34" charset="0"/>
              </a:rPr>
              <a:t>IntermediateProgramming</a:t>
            </a:r>
            <a:r>
              <a:rPr lang="en-US" sz="1400" dirty="0" smtClean="0">
                <a:solidFill>
                  <a:schemeClr val="bg1"/>
                </a:solidFill>
                <a:latin typeface="Arial" panose="020B0604020202020204" pitchFamily="34" charset="0"/>
                <a:cs typeface="Arial" panose="020B0604020202020204" pitchFamily="34" charset="0"/>
              </a:rPr>
              <a:t>-Software</a:t>
            </a:r>
          </a:p>
          <a:p>
            <a:pPr marL="285750" indent="-285750">
              <a:buFont typeface="Arial" panose="020B0604020202020204" pitchFamily="34" charset="0"/>
              <a:buChar char="•"/>
            </a:pPr>
            <a:r>
              <a:rPr lang="en-US" sz="1400" dirty="0" err="1" smtClean="0">
                <a:solidFill>
                  <a:schemeClr val="bg1"/>
                </a:solidFill>
                <a:latin typeface="Arial" panose="020B0604020202020204" pitchFamily="34" charset="0"/>
                <a:cs typeface="Arial" panose="020B0604020202020204" pitchFamily="34" charset="0"/>
              </a:rPr>
              <a:t>IntermediateProgramming</a:t>
            </a:r>
            <a:r>
              <a:rPr lang="en-US" sz="1400" dirty="0" smtClean="0">
                <a:solidFill>
                  <a:schemeClr val="bg1"/>
                </a:solidFill>
                <a:latin typeface="Arial" panose="020B0604020202020204" pitchFamily="34" charset="0"/>
                <a:cs typeface="Arial" panose="020B0604020202020204" pitchFamily="34" charset="0"/>
              </a:rPr>
              <a:t>-Lessons</a:t>
            </a:r>
          </a:p>
          <a:p>
            <a:pPr marL="285750" indent="-285750">
              <a:buFont typeface="Arial" panose="020B0604020202020204" pitchFamily="34" charset="0"/>
              <a:buChar char="•"/>
            </a:pPr>
            <a:r>
              <a:rPr lang="en-US" sz="1400" dirty="0" err="1" smtClean="0">
                <a:solidFill>
                  <a:schemeClr val="bg1"/>
                </a:solidFill>
                <a:latin typeface="Arial" panose="020B0604020202020204" pitchFamily="34" charset="0"/>
                <a:cs typeface="Arial" panose="020B0604020202020204" pitchFamily="34" charset="0"/>
              </a:rPr>
              <a:t>IntermediateProgramming</a:t>
            </a:r>
            <a:r>
              <a:rPr lang="en-US" sz="1400" dirty="0" smtClean="0">
                <a:solidFill>
                  <a:schemeClr val="bg1"/>
                </a:solidFill>
                <a:latin typeface="Arial" panose="020B0604020202020204" pitchFamily="34" charset="0"/>
                <a:cs typeface="Arial" panose="020B0604020202020204" pitchFamily="34" charset="0"/>
              </a:rPr>
              <a:t>-Documentation</a:t>
            </a:r>
          </a:p>
        </p:txBody>
      </p:sp>
      <p:sp>
        <p:nvSpPr>
          <p:cNvPr id="18" name="TextBox 17"/>
          <p:cNvSpPr txBox="1"/>
          <p:nvPr/>
        </p:nvSpPr>
        <p:spPr>
          <a:xfrm>
            <a:off x="304800" y="4495800"/>
            <a:ext cx="3429000" cy="769441"/>
          </a:xfrm>
          <a:prstGeom prst="rect">
            <a:avLst/>
          </a:prstGeom>
          <a:noFill/>
          <a:ln w="19050">
            <a:solidFill>
              <a:srgbClr val="00FFFF"/>
            </a:solidFill>
          </a:ln>
        </p:spPr>
        <p:txBody>
          <a:bodyPr wrap="square" rtlCol="0">
            <a:spAutoFit/>
          </a:bodyPr>
          <a:lstStyle/>
          <a:p>
            <a:pPr marL="285750" indent="-285750">
              <a:buFont typeface="Arial" panose="020B0604020202020204" pitchFamily="34" charset="0"/>
              <a:buChar char="•"/>
            </a:pPr>
            <a:r>
              <a:rPr lang="en-US" sz="1100" dirty="0" smtClean="0">
                <a:solidFill>
                  <a:schemeClr val="bg1"/>
                </a:solidFill>
                <a:latin typeface="Arial" panose="020B0604020202020204" pitchFamily="34" charset="0"/>
                <a:cs typeface="Arial" panose="020B0604020202020204" pitchFamily="34" charset="0"/>
              </a:rPr>
              <a:t>IntermediateProgramming-Lesson1</a:t>
            </a:r>
            <a:endParaRPr lang="en-US" sz="1100" i="1"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100" dirty="0" smtClean="0">
                <a:solidFill>
                  <a:schemeClr val="bg1"/>
                </a:solidFill>
                <a:latin typeface="Arial" panose="020B0604020202020204" pitchFamily="34" charset="0"/>
                <a:cs typeface="Arial" panose="020B0604020202020204" pitchFamily="34" charset="0"/>
              </a:rPr>
              <a:t>IntermediateProgramming-Lesson2</a:t>
            </a:r>
          </a:p>
          <a:p>
            <a:pPr marL="285750" indent="-285750">
              <a:buFont typeface="Arial" panose="020B0604020202020204" pitchFamily="34" charset="0"/>
              <a:buChar char="•"/>
            </a:pPr>
            <a:r>
              <a:rPr lang="en-US" sz="1100" dirty="0" smtClean="0">
                <a:solidFill>
                  <a:schemeClr val="bg1"/>
                </a:solidFill>
                <a:latin typeface="Arial" panose="020B0604020202020204" pitchFamily="34" charset="0"/>
                <a:cs typeface="Arial" panose="020B0604020202020204" pitchFamily="34" charset="0"/>
              </a:rPr>
              <a:t>IntermediateProgramming-Lesson3</a:t>
            </a:r>
          </a:p>
          <a:p>
            <a:pPr marL="285750" indent="-285750">
              <a:buFont typeface="Arial" panose="020B0604020202020204" pitchFamily="34" charset="0"/>
              <a:buChar char="•"/>
            </a:pPr>
            <a:r>
              <a:rPr lang="en-US" sz="1100" dirty="0" smtClean="0">
                <a:solidFill>
                  <a:srgbClr val="FF0000"/>
                </a:solidFill>
                <a:latin typeface="Arial" panose="020B0604020202020204" pitchFamily="34" charset="0"/>
                <a:cs typeface="Arial" panose="020B0604020202020204" pitchFamily="34" charset="0"/>
              </a:rPr>
              <a:t>IntermediateProgramming-Lesson11</a:t>
            </a:r>
            <a:endParaRPr lang="en-US" sz="1100" dirty="0">
              <a:solidFill>
                <a:srgbClr val="FF0000"/>
              </a:solidFill>
              <a:latin typeface="Arial" panose="020B0604020202020204" pitchFamily="34" charset="0"/>
              <a:cs typeface="Arial" panose="020B0604020202020204" pitchFamily="34" charset="0"/>
            </a:endParaRPr>
          </a:p>
        </p:txBody>
      </p:sp>
      <p:sp>
        <p:nvSpPr>
          <p:cNvPr id="19" name="TextBox 18"/>
          <p:cNvSpPr txBox="1"/>
          <p:nvPr/>
        </p:nvSpPr>
        <p:spPr>
          <a:xfrm>
            <a:off x="304800" y="2819400"/>
            <a:ext cx="3429000" cy="261610"/>
          </a:xfrm>
          <a:prstGeom prst="rect">
            <a:avLst/>
          </a:prstGeom>
          <a:noFill/>
          <a:ln w="19050">
            <a:solidFill>
              <a:srgbClr val="00FFFF"/>
            </a:solidFill>
          </a:ln>
        </p:spPr>
        <p:txBody>
          <a:bodyPr wrap="square" rtlCol="0">
            <a:spAutoFit/>
          </a:bodyPr>
          <a:lstStyle/>
          <a:p>
            <a:r>
              <a:rPr lang="en-US" sz="1100" dirty="0" smtClean="0">
                <a:solidFill>
                  <a:schemeClr val="bg1"/>
                </a:solidFill>
                <a:latin typeface="Arial" panose="020B0604020202020204" pitchFamily="34" charset="0"/>
                <a:cs typeface="Arial" panose="020B0604020202020204" pitchFamily="34" charset="0"/>
              </a:rPr>
              <a:t>ESP8266FS-0.5.0.zip</a:t>
            </a:r>
            <a:endParaRPr lang="en-US" sz="1100" dirty="0">
              <a:solidFill>
                <a:schemeClr val="bg1"/>
              </a:solidFill>
              <a:latin typeface="Arial" panose="020B0604020202020204" pitchFamily="34" charset="0"/>
              <a:cs typeface="Arial" panose="020B0604020202020204" pitchFamily="34" charset="0"/>
            </a:endParaRPr>
          </a:p>
        </p:txBody>
      </p:sp>
      <p:sp>
        <p:nvSpPr>
          <p:cNvPr id="20" name="TextBox 19"/>
          <p:cNvSpPr txBox="1"/>
          <p:nvPr/>
        </p:nvSpPr>
        <p:spPr>
          <a:xfrm>
            <a:off x="4267200" y="4447386"/>
            <a:ext cx="4572000" cy="2354491"/>
          </a:xfrm>
          <a:prstGeom prst="rect">
            <a:avLst/>
          </a:prstGeom>
          <a:noFill/>
          <a:ln w="19050">
            <a:solidFill>
              <a:srgbClr val="00FFFF"/>
            </a:solidFill>
          </a:ln>
        </p:spPr>
        <p:txBody>
          <a:bodyPr wrap="square" rtlCol="0">
            <a:spAutoFit/>
          </a:bodyPr>
          <a:lstStyle/>
          <a:p>
            <a:pPr marL="285750" indent="-285750">
              <a:spcBef>
                <a:spcPts val="600"/>
              </a:spcBef>
              <a:buFont typeface="Arial" panose="020B0604020202020204" pitchFamily="34" charset="0"/>
              <a:buChar char="•"/>
            </a:pPr>
            <a:r>
              <a:rPr lang="en-US" sz="1400" dirty="0" err="1" smtClean="0">
                <a:solidFill>
                  <a:schemeClr val="bg1"/>
                </a:solidFill>
                <a:latin typeface="Arial" panose="020B0604020202020204" pitchFamily="34" charset="0"/>
                <a:cs typeface="Arial" panose="020B0604020202020204" pitchFamily="34" charset="0"/>
              </a:rPr>
              <a:t>ArduinoReference</a:t>
            </a:r>
            <a:endParaRPr lang="en-US" sz="1400" dirty="0" smtClean="0">
              <a:solidFill>
                <a:schemeClr val="bg1"/>
              </a:solidFill>
              <a:latin typeface="Arial" panose="020B0604020202020204" pitchFamily="34" charset="0"/>
              <a:cs typeface="Arial" panose="020B0604020202020204" pitchFamily="34" charset="0"/>
            </a:endParaRPr>
          </a:p>
          <a:p>
            <a:pPr marL="742950" lvl="1" indent="-285750">
              <a:spcBef>
                <a:spcPts val="600"/>
              </a:spcBef>
              <a:buFont typeface="Arial" panose="020B0604020202020204" pitchFamily="34" charset="0"/>
              <a:buChar char="•"/>
            </a:pPr>
            <a:r>
              <a:rPr lang="en-US" sz="1100" b="1" dirty="0">
                <a:solidFill>
                  <a:schemeClr val="bg1"/>
                </a:solidFill>
                <a:latin typeface="Arial" panose="020B0604020202020204" pitchFamily="34" charset="0"/>
                <a:cs typeface="Arial" panose="020B0604020202020204" pitchFamily="34" charset="0"/>
              </a:rPr>
              <a:t>Beginning C for Arduino, 2nd Edition</a:t>
            </a:r>
            <a:endParaRPr lang="en-US" sz="1400" b="1" dirty="0">
              <a:solidFill>
                <a:schemeClr val="bg1"/>
              </a:solidFill>
              <a:latin typeface="Arial" panose="020B0604020202020204" pitchFamily="34" charset="0"/>
              <a:cs typeface="Arial" panose="020B0604020202020204" pitchFamily="34" charset="0"/>
            </a:endParaRPr>
          </a:p>
          <a:p>
            <a:pPr marL="285750" indent="-285750">
              <a:spcBef>
                <a:spcPts val="600"/>
              </a:spcBef>
              <a:buFont typeface="Arial" panose="020B0604020202020204" pitchFamily="34" charset="0"/>
              <a:buChar char="•"/>
            </a:pPr>
            <a:r>
              <a:rPr lang="en-US" sz="1400" dirty="0" err="1" smtClean="0">
                <a:solidFill>
                  <a:schemeClr val="bg1"/>
                </a:solidFill>
                <a:latin typeface="Arial" panose="020B0604020202020204" pitchFamily="34" charset="0"/>
                <a:cs typeface="Arial" panose="020B0604020202020204" pitchFamily="34" charset="0"/>
              </a:rPr>
              <a:t>BoardsGuides</a:t>
            </a:r>
            <a:endParaRPr lang="en-US" sz="1400" dirty="0" smtClean="0">
              <a:solidFill>
                <a:schemeClr val="bg1"/>
              </a:solidFill>
              <a:latin typeface="Arial" panose="020B0604020202020204" pitchFamily="34" charset="0"/>
              <a:cs typeface="Arial" panose="020B0604020202020204" pitchFamily="34" charset="0"/>
            </a:endParaRPr>
          </a:p>
          <a:p>
            <a:pPr marL="285750" indent="-285750">
              <a:spcBef>
                <a:spcPts val="600"/>
              </a:spcBef>
              <a:buFont typeface="Arial" panose="020B0604020202020204" pitchFamily="34" charset="0"/>
              <a:buChar char="•"/>
            </a:pPr>
            <a:r>
              <a:rPr lang="en-US" sz="1400" dirty="0" smtClean="0">
                <a:solidFill>
                  <a:schemeClr val="bg1"/>
                </a:solidFill>
                <a:latin typeface="Arial" panose="020B0604020202020204" pitchFamily="34" charset="0"/>
                <a:cs typeface="Arial" panose="020B0604020202020204" pitchFamily="34" charset="0"/>
              </a:rPr>
              <a:t>D1 Mini Reference</a:t>
            </a:r>
          </a:p>
          <a:p>
            <a:pPr marL="285750" indent="-285750">
              <a:spcBef>
                <a:spcPts val="600"/>
              </a:spcBef>
              <a:buFont typeface="Arial" panose="020B0604020202020204" pitchFamily="34" charset="0"/>
              <a:buChar char="•"/>
            </a:pPr>
            <a:r>
              <a:rPr lang="en-US" sz="1400" dirty="0" err="1" smtClean="0">
                <a:solidFill>
                  <a:schemeClr val="bg1"/>
                </a:solidFill>
                <a:latin typeface="Arial" panose="020B0604020202020204" pitchFamily="34" charset="0"/>
                <a:cs typeface="Arial" panose="020B0604020202020204" pitchFamily="34" charset="0"/>
              </a:rPr>
              <a:t>ElectronicsReference</a:t>
            </a:r>
            <a:endParaRPr lang="en-US" sz="1400" dirty="0" smtClean="0">
              <a:solidFill>
                <a:schemeClr val="bg1"/>
              </a:solidFill>
              <a:latin typeface="Arial" panose="020B0604020202020204" pitchFamily="34" charset="0"/>
              <a:cs typeface="Arial" panose="020B0604020202020204" pitchFamily="34" charset="0"/>
            </a:endParaRPr>
          </a:p>
          <a:p>
            <a:pPr marL="285750" indent="-285750">
              <a:spcBef>
                <a:spcPts val="600"/>
              </a:spcBef>
              <a:buFont typeface="Arial" panose="020B0604020202020204" pitchFamily="34" charset="0"/>
              <a:buChar char="•"/>
            </a:pPr>
            <a:r>
              <a:rPr lang="en-US" sz="1400" dirty="0" err="1" smtClean="0">
                <a:solidFill>
                  <a:schemeClr val="bg1"/>
                </a:solidFill>
                <a:latin typeface="Arial" panose="020B0604020202020204" pitchFamily="34" charset="0"/>
                <a:cs typeface="Arial" panose="020B0604020202020204" pitchFamily="34" charset="0"/>
              </a:rPr>
              <a:t>IoT</a:t>
            </a:r>
            <a:r>
              <a:rPr lang="en-US" sz="1400" dirty="0" smtClean="0">
                <a:solidFill>
                  <a:schemeClr val="bg1"/>
                </a:solidFill>
                <a:latin typeface="Arial" panose="020B0604020202020204" pitchFamily="34" charset="0"/>
                <a:cs typeface="Arial" panose="020B0604020202020204" pitchFamily="34" charset="0"/>
              </a:rPr>
              <a:t> Reference</a:t>
            </a:r>
          </a:p>
          <a:p>
            <a:pPr marL="285750" indent="-285750">
              <a:spcBef>
                <a:spcPts val="600"/>
              </a:spcBef>
              <a:buFont typeface="Arial" panose="020B0604020202020204" pitchFamily="34" charset="0"/>
              <a:buChar char="•"/>
            </a:pPr>
            <a:r>
              <a:rPr lang="en-US" sz="1400" dirty="0" smtClean="0">
                <a:solidFill>
                  <a:schemeClr val="bg1"/>
                </a:solidFill>
                <a:latin typeface="Arial" panose="020B0604020202020204" pitchFamily="34" charset="0"/>
                <a:cs typeface="Arial" panose="020B0604020202020204" pitchFamily="34" charset="0"/>
              </a:rPr>
              <a:t>LED Matrix Display Architecture</a:t>
            </a:r>
          </a:p>
          <a:p>
            <a:pPr marL="285750" indent="-285750">
              <a:spcBef>
                <a:spcPts val="600"/>
              </a:spcBef>
              <a:buFont typeface="Arial" panose="020B0604020202020204" pitchFamily="34" charset="0"/>
              <a:buChar char="•"/>
            </a:pPr>
            <a:r>
              <a:rPr lang="en-US" sz="1400" dirty="0" err="1" smtClean="0">
                <a:solidFill>
                  <a:schemeClr val="bg1"/>
                </a:solidFill>
                <a:latin typeface="Arial" panose="020B0604020202020204" pitchFamily="34" charset="0"/>
                <a:cs typeface="Arial" panose="020B0604020202020204" pitchFamily="34" charset="0"/>
              </a:rPr>
              <a:t>HackSpace</a:t>
            </a:r>
            <a:r>
              <a:rPr lang="en-US" sz="1400" dirty="0" smtClean="0">
                <a:solidFill>
                  <a:schemeClr val="bg1"/>
                </a:solidFill>
                <a:latin typeface="Arial" panose="020B0604020202020204" pitchFamily="34" charset="0"/>
                <a:cs typeface="Arial" panose="020B0604020202020204" pitchFamily="34" charset="0"/>
              </a:rPr>
              <a:t> Magazine</a:t>
            </a:r>
          </a:p>
        </p:txBody>
      </p:sp>
      <p:sp>
        <p:nvSpPr>
          <p:cNvPr id="21" name="Title 1"/>
          <p:cNvSpPr txBox="1">
            <a:spLocks/>
          </p:cNvSpPr>
          <p:nvPr/>
        </p:nvSpPr>
        <p:spPr>
          <a:xfrm>
            <a:off x="76200" y="2209800"/>
            <a:ext cx="3810000" cy="41116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3600" kern="1200">
                <a:solidFill>
                  <a:schemeClr val="bg1"/>
                </a:solidFill>
                <a:latin typeface="Arial Black" panose="020B0A04020102020204" pitchFamily="34" charset="0"/>
                <a:ea typeface="+mj-ea"/>
                <a:cs typeface="+mj-cs"/>
              </a:defRPr>
            </a:lvl1pPr>
          </a:lstStyle>
          <a:p>
            <a:r>
              <a:rPr lang="en-US" sz="1200" dirty="0" err="1" smtClean="0">
                <a:solidFill>
                  <a:srgbClr val="00FFFF"/>
                </a:solidFill>
              </a:rPr>
              <a:t>IntermediateProgramming</a:t>
            </a:r>
            <a:r>
              <a:rPr lang="en-US" sz="1200" dirty="0" smtClean="0">
                <a:solidFill>
                  <a:srgbClr val="00FFFF"/>
                </a:solidFill>
              </a:rPr>
              <a:t>-Software</a:t>
            </a:r>
            <a:endParaRPr lang="en-US" sz="1200" dirty="0">
              <a:solidFill>
                <a:srgbClr val="00FFFF"/>
              </a:solidFill>
            </a:endParaRPr>
          </a:p>
        </p:txBody>
      </p:sp>
      <p:sp>
        <p:nvSpPr>
          <p:cNvPr id="22" name="Title 1"/>
          <p:cNvSpPr txBox="1">
            <a:spLocks/>
          </p:cNvSpPr>
          <p:nvPr/>
        </p:nvSpPr>
        <p:spPr>
          <a:xfrm>
            <a:off x="76200" y="4225504"/>
            <a:ext cx="3810000" cy="28083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3600" kern="1200">
                <a:solidFill>
                  <a:schemeClr val="bg1"/>
                </a:solidFill>
                <a:latin typeface="Arial Black" panose="020B0A04020102020204" pitchFamily="34" charset="0"/>
                <a:ea typeface="+mj-ea"/>
                <a:cs typeface="+mj-cs"/>
              </a:defRPr>
            </a:lvl1pPr>
          </a:lstStyle>
          <a:p>
            <a:r>
              <a:rPr lang="en-US" sz="1200" dirty="0" err="1" smtClean="0">
                <a:solidFill>
                  <a:srgbClr val="00FFFF"/>
                </a:solidFill>
              </a:rPr>
              <a:t>IntermediateProgramming</a:t>
            </a:r>
            <a:r>
              <a:rPr lang="en-US" sz="1200" dirty="0" smtClean="0">
                <a:solidFill>
                  <a:srgbClr val="00FFFF"/>
                </a:solidFill>
              </a:rPr>
              <a:t>-Lessons</a:t>
            </a:r>
            <a:endParaRPr lang="en-US" sz="1200" dirty="0">
              <a:solidFill>
                <a:srgbClr val="00FFFF"/>
              </a:solidFill>
            </a:endParaRPr>
          </a:p>
        </p:txBody>
      </p:sp>
      <p:sp>
        <p:nvSpPr>
          <p:cNvPr id="24" name="Title 1"/>
          <p:cNvSpPr txBox="1">
            <a:spLocks/>
          </p:cNvSpPr>
          <p:nvPr/>
        </p:nvSpPr>
        <p:spPr>
          <a:xfrm>
            <a:off x="4679836" y="4166556"/>
            <a:ext cx="3810000" cy="28083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3600" kern="1200">
                <a:solidFill>
                  <a:schemeClr val="bg1"/>
                </a:solidFill>
                <a:latin typeface="Arial Black" panose="020B0A04020102020204" pitchFamily="34" charset="0"/>
                <a:ea typeface="+mj-ea"/>
                <a:cs typeface="+mj-cs"/>
              </a:defRPr>
            </a:lvl1pPr>
          </a:lstStyle>
          <a:p>
            <a:r>
              <a:rPr lang="en-US" sz="1200" dirty="0" err="1" smtClean="0">
                <a:solidFill>
                  <a:srgbClr val="00FFFF"/>
                </a:solidFill>
              </a:rPr>
              <a:t>IntermediateProgramming</a:t>
            </a:r>
            <a:r>
              <a:rPr lang="en-US" sz="1200" dirty="0" smtClean="0">
                <a:solidFill>
                  <a:srgbClr val="00FFFF"/>
                </a:solidFill>
              </a:rPr>
              <a:t>-Documentation</a:t>
            </a:r>
            <a:endParaRPr lang="en-US" sz="1200" dirty="0">
              <a:solidFill>
                <a:srgbClr val="00FFFF"/>
              </a:solidFill>
            </a:endParaRPr>
          </a:p>
        </p:txBody>
      </p:sp>
      <p:cxnSp>
        <p:nvCxnSpPr>
          <p:cNvPr id="4" name="Straight Arrow Connector 3"/>
          <p:cNvCxnSpPr/>
          <p:nvPr/>
        </p:nvCxnSpPr>
        <p:spPr>
          <a:xfrm flipH="1">
            <a:off x="3886200" y="6577644"/>
            <a:ext cx="381000" cy="0"/>
          </a:xfrm>
          <a:prstGeom prst="straightConnector1">
            <a:avLst/>
          </a:prstGeom>
          <a:ln w="38100">
            <a:solidFill>
              <a:srgbClr val="00FFFF"/>
            </a:solidFill>
            <a:tailEnd type="arrow"/>
          </a:ln>
        </p:spPr>
        <p:style>
          <a:lnRef idx="1">
            <a:schemeClr val="accent1"/>
          </a:lnRef>
          <a:fillRef idx="0">
            <a:schemeClr val="accent1"/>
          </a:fillRef>
          <a:effectRef idx="0">
            <a:schemeClr val="accent1"/>
          </a:effectRef>
          <a:fontRef idx="minor">
            <a:schemeClr val="tx1"/>
          </a:fontRef>
        </p:style>
      </p:cxnSp>
      <p:sp>
        <p:nvSpPr>
          <p:cNvPr id="52" name="Title 1"/>
          <p:cNvSpPr txBox="1">
            <a:spLocks/>
          </p:cNvSpPr>
          <p:nvPr/>
        </p:nvSpPr>
        <p:spPr>
          <a:xfrm>
            <a:off x="76200" y="5555361"/>
            <a:ext cx="1524000" cy="120717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3600" kern="1200">
                <a:solidFill>
                  <a:schemeClr val="bg1"/>
                </a:solidFill>
                <a:latin typeface="Arial Black" panose="020B0A04020102020204" pitchFamily="34" charset="0"/>
                <a:ea typeface="+mj-ea"/>
                <a:cs typeface="+mj-cs"/>
              </a:defRPr>
            </a:lvl1pPr>
          </a:lstStyle>
          <a:p>
            <a:pPr algn="r"/>
            <a:r>
              <a:rPr lang="en-US" sz="1600" dirty="0" smtClean="0">
                <a:solidFill>
                  <a:srgbClr val="FFFF00"/>
                </a:solidFill>
              </a:rPr>
              <a:t>Can’t do reading homework without the files!</a:t>
            </a:r>
            <a:endParaRPr lang="en-US" sz="1600" dirty="0">
              <a:solidFill>
                <a:srgbClr val="FFFF00"/>
              </a:solidFill>
            </a:endParaRPr>
          </a:p>
        </p:txBody>
      </p:sp>
      <p:sp>
        <p:nvSpPr>
          <p:cNvPr id="54" name="Title 1"/>
          <p:cNvSpPr txBox="1">
            <a:spLocks/>
          </p:cNvSpPr>
          <p:nvPr/>
        </p:nvSpPr>
        <p:spPr>
          <a:xfrm>
            <a:off x="4876800" y="457200"/>
            <a:ext cx="3810000" cy="120717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3600" kern="1200">
                <a:solidFill>
                  <a:schemeClr val="bg1"/>
                </a:solidFill>
                <a:latin typeface="Arial Black" panose="020B0A04020102020204" pitchFamily="34" charset="0"/>
                <a:ea typeface="+mj-ea"/>
                <a:cs typeface="+mj-cs"/>
              </a:defRPr>
            </a:lvl1pPr>
          </a:lstStyle>
          <a:p>
            <a:pPr algn="l"/>
            <a:r>
              <a:rPr lang="en-US" sz="2000" dirty="0" smtClean="0">
                <a:solidFill>
                  <a:srgbClr val="FFFF00"/>
                </a:solidFill>
              </a:rPr>
              <a:t>Make certain you have copied everything in </a:t>
            </a:r>
            <a:r>
              <a:rPr lang="en-US" sz="2000" dirty="0" smtClean="0">
                <a:solidFill>
                  <a:srgbClr val="FF0000"/>
                </a:solidFill>
              </a:rPr>
              <a:t>RED</a:t>
            </a:r>
            <a:r>
              <a:rPr lang="en-US" sz="2000" dirty="0" smtClean="0">
                <a:solidFill>
                  <a:srgbClr val="FFFF00"/>
                </a:solidFill>
              </a:rPr>
              <a:t>!</a:t>
            </a:r>
            <a:br>
              <a:rPr lang="en-US" sz="2000" dirty="0" smtClean="0">
                <a:solidFill>
                  <a:srgbClr val="FFFF00"/>
                </a:solidFill>
              </a:rPr>
            </a:br>
            <a:r>
              <a:rPr lang="en-US" sz="1400" i="1" dirty="0" smtClean="0">
                <a:solidFill>
                  <a:srgbClr val="FFFF00"/>
                </a:solidFill>
              </a:rPr>
              <a:t>You should already have previously copied </a:t>
            </a:r>
            <a:r>
              <a:rPr lang="en-US" sz="1400" i="1" u="sng" dirty="0" smtClean="0">
                <a:solidFill>
                  <a:srgbClr val="FFFF00"/>
                </a:solidFill>
              </a:rPr>
              <a:t>everything else</a:t>
            </a:r>
            <a:r>
              <a:rPr lang="en-US" sz="1400" i="1" dirty="0" smtClean="0">
                <a:solidFill>
                  <a:srgbClr val="FFFF00"/>
                </a:solidFill>
              </a:rPr>
              <a:t>!</a:t>
            </a:r>
            <a:endParaRPr lang="en-US" sz="2000" i="1" dirty="0">
              <a:solidFill>
                <a:srgbClr val="FFFF00"/>
              </a:solidFill>
            </a:endParaRPr>
          </a:p>
        </p:txBody>
      </p:sp>
      <p:pic>
        <p:nvPicPr>
          <p:cNvPr id="307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05000" y="5555362"/>
            <a:ext cx="832492" cy="12071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8" name="Straight Arrow Connector 57"/>
          <p:cNvCxnSpPr/>
          <p:nvPr/>
        </p:nvCxnSpPr>
        <p:spPr>
          <a:xfrm flipH="1">
            <a:off x="2737492" y="4876800"/>
            <a:ext cx="1910708" cy="747831"/>
          </a:xfrm>
          <a:prstGeom prst="straightConnector1">
            <a:avLst/>
          </a:prstGeom>
          <a:ln w="38100">
            <a:solidFill>
              <a:srgbClr val="00FFFF"/>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68096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442762" cy="792162"/>
          </a:xfrm>
        </p:spPr>
        <p:txBody>
          <a:bodyPr/>
          <a:lstStyle/>
          <a:p>
            <a:r>
              <a:rPr lang="en-US" sz="2800" dirty="0" smtClean="0"/>
              <a:t>Lesson </a:t>
            </a:r>
            <a:r>
              <a:rPr lang="en-US" sz="2800" dirty="0" smtClean="0"/>
              <a:t>12 </a:t>
            </a:r>
            <a:r>
              <a:rPr lang="en-US" sz="2800" dirty="0" smtClean="0"/>
              <a:t>– </a:t>
            </a:r>
            <a:r>
              <a:rPr lang="en-US" sz="2800" dirty="0" smtClean="0"/>
              <a:t>API Keys and Graduation</a:t>
            </a:r>
            <a:endParaRPr lang="en-US" sz="2800" dirty="0">
              <a:solidFill>
                <a:srgbClr val="00FFFF"/>
              </a:solidFill>
            </a:endParaRPr>
          </a:p>
        </p:txBody>
      </p:sp>
      <p:sp>
        <p:nvSpPr>
          <p:cNvPr id="6" name="Content Placeholder 2"/>
          <p:cNvSpPr txBox="1">
            <a:spLocks/>
          </p:cNvSpPr>
          <p:nvPr/>
        </p:nvSpPr>
        <p:spPr>
          <a:xfrm>
            <a:off x="457200" y="838200"/>
            <a:ext cx="8382000" cy="51816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1200"/>
              </a:spcBef>
              <a:buNone/>
            </a:pPr>
            <a:r>
              <a:rPr lang="en-US" sz="2400" b="1" dirty="0" smtClean="0"/>
              <a:t>Part A</a:t>
            </a:r>
          </a:p>
          <a:p>
            <a:pPr>
              <a:spcBef>
                <a:spcPts val="0"/>
              </a:spcBef>
            </a:pPr>
            <a:r>
              <a:rPr lang="en-US" sz="2400" b="1" dirty="0" smtClean="0"/>
              <a:t>Review: Marquee </a:t>
            </a:r>
            <a:r>
              <a:rPr lang="en-US" sz="2400" b="1" dirty="0" err="1" smtClean="0"/>
              <a:t>Scroller</a:t>
            </a:r>
            <a:endParaRPr lang="en-US" sz="2400" b="1" dirty="0"/>
          </a:p>
          <a:p>
            <a:pPr>
              <a:spcBef>
                <a:spcPts val="0"/>
              </a:spcBef>
            </a:pPr>
            <a:r>
              <a:rPr lang="en-US" sz="2400" b="1" dirty="0" smtClean="0"/>
              <a:t>Review: Uploading binary files with </a:t>
            </a:r>
            <a:r>
              <a:rPr lang="en-US" sz="2400" b="1" dirty="0" err="1" smtClean="0"/>
              <a:t>ESPtool</a:t>
            </a:r>
            <a:endParaRPr lang="en-US" sz="2400" b="1" dirty="0" smtClean="0"/>
          </a:p>
          <a:p>
            <a:pPr>
              <a:spcBef>
                <a:spcPts val="0"/>
              </a:spcBef>
            </a:pPr>
            <a:r>
              <a:rPr lang="en-US" sz="2400" b="1" dirty="0" smtClean="0"/>
              <a:t>Obtaining API keys walkthrough</a:t>
            </a:r>
          </a:p>
          <a:p>
            <a:pPr lvl="1">
              <a:spcBef>
                <a:spcPts val="0"/>
              </a:spcBef>
            </a:pPr>
            <a:r>
              <a:rPr lang="en-US" sz="1600" b="1" dirty="0" err="1" smtClean="0"/>
              <a:t>Openweathermap</a:t>
            </a:r>
            <a:endParaRPr lang="en-US" sz="1600" b="1" dirty="0" smtClean="0"/>
          </a:p>
          <a:p>
            <a:pPr lvl="1">
              <a:spcBef>
                <a:spcPts val="0"/>
              </a:spcBef>
            </a:pPr>
            <a:r>
              <a:rPr lang="en-US" sz="1600" b="1" dirty="0" smtClean="0"/>
              <a:t>News API</a:t>
            </a:r>
            <a:endParaRPr lang="en-US" sz="1600" b="1" dirty="0" smtClean="0"/>
          </a:p>
          <a:p>
            <a:pPr marL="0" indent="0">
              <a:spcBef>
                <a:spcPts val="1200"/>
              </a:spcBef>
              <a:buNone/>
            </a:pPr>
            <a:r>
              <a:rPr lang="en-US" sz="2400" b="1" dirty="0" smtClean="0"/>
              <a:t>Part B</a:t>
            </a:r>
            <a:endParaRPr lang="en-US" sz="2400" b="1" dirty="0"/>
          </a:p>
          <a:p>
            <a:pPr>
              <a:spcBef>
                <a:spcPts val="0"/>
              </a:spcBef>
            </a:pPr>
            <a:r>
              <a:rPr lang="en-US" sz="2400" b="1" dirty="0" smtClean="0"/>
              <a:t>Trimester Review</a:t>
            </a:r>
            <a:endParaRPr lang="en-US" sz="2000" b="1" dirty="0" smtClean="0"/>
          </a:p>
          <a:p>
            <a:pPr lvl="1">
              <a:spcBef>
                <a:spcPts val="0"/>
              </a:spcBef>
            </a:pPr>
            <a:r>
              <a:rPr lang="en-US" sz="2000" b="1" dirty="0" smtClean="0"/>
              <a:t>Introduction to Arduino</a:t>
            </a:r>
            <a:endParaRPr lang="en-US" sz="2000" b="1" dirty="0" smtClean="0"/>
          </a:p>
          <a:p>
            <a:pPr lvl="1">
              <a:spcBef>
                <a:spcPts val="0"/>
              </a:spcBef>
            </a:pPr>
            <a:r>
              <a:rPr lang="en-US" sz="2000" b="1" dirty="0" smtClean="0"/>
              <a:t>Basic Arduino Programming</a:t>
            </a:r>
            <a:endParaRPr lang="en-US" sz="2000" b="1" dirty="0" smtClean="0"/>
          </a:p>
          <a:p>
            <a:pPr lvl="1">
              <a:spcBef>
                <a:spcPts val="0"/>
              </a:spcBef>
            </a:pPr>
            <a:r>
              <a:rPr lang="en-US" sz="2000" b="1" dirty="0" smtClean="0"/>
              <a:t>Intermediate Arduino Programming</a:t>
            </a:r>
            <a:endParaRPr lang="en-US" sz="2000" b="1" dirty="0" smtClean="0"/>
          </a:p>
          <a:p>
            <a:pPr>
              <a:spcBef>
                <a:spcPts val="0"/>
              </a:spcBef>
            </a:pPr>
            <a:r>
              <a:rPr lang="en-US" sz="2400" b="1" dirty="0" smtClean="0"/>
              <a:t>Paul’s </a:t>
            </a:r>
            <a:r>
              <a:rPr lang="en-US" sz="2400" b="1" dirty="0" err="1" smtClean="0"/>
              <a:t>Github</a:t>
            </a:r>
            <a:r>
              <a:rPr lang="en-US" sz="2400" b="1" dirty="0" smtClean="0"/>
              <a:t> Page</a:t>
            </a:r>
          </a:p>
          <a:p>
            <a:pPr>
              <a:spcBef>
                <a:spcPts val="0"/>
              </a:spcBef>
            </a:pPr>
            <a:r>
              <a:rPr lang="en-US" sz="2400" b="1" dirty="0" smtClean="0"/>
              <a:t>Graduation</a:t>
            </a:r>
          </a:p>
          <a:p>
            <a:pPr lvl="1">
              <a:spcBef>
                <a:spcPts val="0"/>
              </a:spcBef>
            </a:pPr>
            <a:r>
              <a:rPr lang="en-US" sz="2000" b="1" dirty="0" smtClean="0"/>
              <a:t>Certificates</a:t>
            </a:r>
          </a:p>
          <a:p>
            <a:pPr lvl="1">
              <a:spcBef>
                <a:spcPts val="0"/>
              </a:spcBef>
            </a:pPr>
            <a:r>
              <a:rPr lang="en-US" sz="2000" b="1" dirty="0" smtClean="0"/>
              <a:t>Recognition Awards</a:t>
            </a:r>
          </a:p>
        </p:txBody>
      </p:sp>
    </p:spTree>
    <p:extLst>
      <p:ext uri="{BB962C8B-B14F-4D97-AF65-F5344CB8AC3E}">
        <p14:creationId xmlns:p14="http://schemas.microsoft.com/office/powerpoint/2010/main" val="4380623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442762" cy="792162"/>
          </a:xfrm>
        </p:spPr>
        <p:txBody>
          <a:bodyPr/>
          <a:lstStyle/>
          <a:p>
            <a:r>
              <a:rPr lang="en-US" sz="3200" dirty="0" smtClean="0"/>
              <a:t>CLASS EXERCISE – Marquee </a:t>
            </a:r>
            <a:r>
              <a:rPr lang="en-US" sz="3200" dirty="0" err="1" smtClean="0"/>
              <a:t>Scroller</a:t>
            </a:r>
            <a:endParaRPr lang="en-US" sz="3200" dirty="0">
              <a:solidFill>
                <a:srgbClr val="00FFFF"/>
              </a:solidFill>
            </a:endParaRPr>
          </a:p>
        </p:txBody>
      </p:sp>
      <p:sp>
        <p:nvSpPr>
          <p:cNvPr id="6" name="Content Placeholder 2"/>
          <p:cNvSpPr txBox="1">
            <a:spLocks/>
          </p:cNvSpPr>
          <p:nvPr/>
        </p:nvSpPr>
        <p:spPr>
          <a:xfrm>
            <a:off x="228600" y="609600"/>
            <a:ext cx="8610600" cy="12954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1200"/>
              </a:spcBef>
            </a:pPr>
            <a:r>
              <a:rPr lang="en-US" sz="2000" b="1" dirty="0" smtClean="0"/>
              <a:t>Marquee </a:t>
            </a:r>
            <a:r>
              <a:rPr lang="en-US" sz="2000" b="1" dirty="0" err="1" smtClean="0"/>
              <a:t>Scroller</a:t>
            </a:r>
            <a:r>
              <a:rPr lang="en-US" sz="2000" b="1" dirty="0" smtClean="0"/>
              <a:t> is software written by </a:t>
            </a:r>
            <a:r>
              <a:rPr lang="en-US" sz="2000" b="1" dirty="0" err="1" smtClean="0"/>
              <a:t>Github</a:t>
            </a:r>
            <a:r>
              <a:rPr lang="en-US" sz="2000" b="1" dirty="0" smtClean="0"/>
              <a:t> member “</a:t>
            </a:r>
            <a:r>
              <a:rPr lang="en-US" sz="2000" b="1" dirty="0" err="1" smtClean="0"/>
              <a:t>Qrome</a:t>
            </a:r>
            <a:r>
              <a:rPr lang="en-US" sz="2000" b="1" dirty="0" smtClean="0"/>
              <a:t>”. It </a:t>
            </a:r>
            <a:r>
              <a:rPr lang="en-US" sz="2000" b="1" dirty="0"/>
              <a:t>is available at </a:t>
            </a:r>
            <a:r>
              <a:rPr lang="en-US" sz="2000" b="1" dirty="0">
                <a:solidFill>
                  <a:srgbClr val="00FFFF"/>
                </a:solidFill>
              </a:rPr>
              <a:t>https://github.com/qrome/marquee-scroller</a:t>
            </a:r>
            <a:endParaRPr lang="en-US" sz="1200" b="1" dirty="0" smtClean="0">
              <a:solidFill>
                <a:srgbClr val="00FFFF"/>
              </a:solidFill>
            </a:endParaRPr>
          </a:p>
          <a:p>
            <a:pPr>
              <a:spcBef>
                <a:spcPts val="600"/>
              </a:spcBef>
            </a:pPr>
            <a:r>
              <a:rPr lang="en-US" sz="2000" b="1" dirty="0" smtClean="0"/>
              <a:t>Review of main </a:t>
            </a:r>
            <a:r>
              <a:rPr lang="en-US" sz="2000" b="1" dirty="0" smtClean="0"/>
              <a:t>project homepage</a:t>
            </a:r>
            <a:endParaRPr lang="en-US" sz="2000" b="1" dirty="0" smtClean="0">
              <a:solidFill>
                <a:srgbClr val="FFFF00"/>
              </a:solidFill>
              <a:latin typeface="Consolas" panose="020B0609020204030204" pitchFamily="49" charset="0"/>
              <a:cs typeface="Consolas" panose="020B0609020204030204" pitchFamily="49" charset="0"/>
            </a:endParaRPr>
          </a:p>
          <a:p>
            <a:pPr marL="0" indent="0">
              <a:spcBef>
                <a:spcPts val="600"/>
              </a:spcBef>
              <a:buNone/>
            </a:pPr>
            <a:endParaRPr lang="en-US" sz="2000" b="1" dirty="0"/>
          </a:p>
          <a:p>
            <a:pPr marL="0" indent="0">
              <a:spcBef>
                <a:spcPts val="600"/>
              </a:spcBef>
              <a:buNone/>
            </a:pPr>
            <a:endParaRPr lang="en-US" sz="2000" b="1" dirty="0" smtClean="0">
              <a:solidFill>
                <a:srgbClr val="FFFF00"/>
              </a:solidFill>
              <a:latin typeface="Consolas" panose="020B0609020204030204" pitchFamily="49" charset="0"/>
              <a:cs typeface="Consolas" panose="020B0609020204030204" pitchFamily="49" charset="0"/>
            </a:endParaRPr>
          </a:p>
        </p:txBody>
      </p:sp>
      <p:sp>
        <p:nvSpPr>
          <p:cNvPr id="7" name="Content Placeholder 2"/>
          <p:cNvSpPr txBox="1">
            <a:spLocks/>
          </p:cNvSpPr>
          <p:nvPr/>
        </p:nvSpPr>
        <p:spPr>
          <a:xfrm>
            <a:off x="300488" y="6438900"/>
            <a:ext cx="8157712" cy="3429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1200"/>
              </a:spcBef>
              <a:buNone/>
            </a:pPr>
            <a:r>
              <a:rPr lang="en-US" sz="1200" b="1" dirty="0" smtClean="0">
                <a:solidFill>
                  <a:srgbClr val="00FFFF"/>
                </a:solidFill>
              </a:rPr>
              <a:t>Source: </a:t>
            </a:r>
            <a:r>
              <a:rPr lang="en-US" sz="1200" b="1" dirty="0">
                <a:solidFill>
                  <a:srgbClr val="00FFFF"/>
                </a:solidFill>
              </a:rPr>
              <a:t>https://github.com/qrome/marquee-scroller</a:t>
            </a:r>
            <a:endParaRPr lang="en-US" sz="1200" b="1" dirty="0" smtClean="0">
              <a:solidFill>
                <a:srgbClr val="00FFFF"/>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828800"/>
            <a:ext cx="8974138" cy="3909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ontent Placeholder 2"/>
          <p:cNvSpPr txBox="1">
            <a:spLocks/>
          </p:cNvSpPr>
          <p:nvPr/>
        </p:nvSpPr>
        <p:spPr>
          <a:xfrm>
            <a:off x="1905000" y="1828800"/>
            <a:ext cx="1981200" cy="3429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1200"/>
              </a:spcBef>
              <a:buNone/>
            </a:pPr>
            <a:r>
              <a:rPr lang="en-US" sz="1200" b="1" dirty="0" smtClean="0">
                <a:solidFill>
                  <a:srgbClr val="FF0000"/>
                </a:solidFill>
              </a:rPr>
              <a:t>Author and project</a:t>
            </a:r>
          </a:p>
        </p:txBody>
      </p:sp>
      <p:sp>
        <p:nvSpPr>
          <p:cNvPr id="9" name="Content Placeholder 2"/>
          <p:cNvSpPr txBox="1">
            <a:spLocks/>
          </p:cNvSpPr>
          <p:nvPr/>
        </p:nvSpPr>
        <p:spPr>
          <a:xfrm>
            <a:off x="6057900" y="2057400"/>
            <a:ext cx="2667000" cy="2286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a:spcBef>
                <a:spcPts val="1200"/>
              </a:spcBef>
              <a:buNone/>
            </a:pPr>
            <a:r>
              <a:rPr lang="en-US" sz="1200" b="1" dirty="0" smtClean="0">
                <a:solidFill>
                  <a:srgbClr val="FF0000"/>
                </a:solidFill>
              </a:rPr>
              <a:t>Number of forks and favorites</a:t>
            </a:r>
          </a:p>
        </p:txBody>
      </p:sp>
      <p:sp>
        <p:nvSpPr>
          <p:cNvPr id="10" name="Content Placeholder 2"/>
          <p:cNvSpPr txBox="1">
            <a:spLocks/>
          </p:cNvSpPr>
          <p:nvPr/>
        </p:nvSpPr>
        <p:spPr>
          <a:xfrm rot="16200000">
            <a:off x="-209550" y="3562350"/>
            <a:ext cx="2171700" cy="2286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spcBef>
                <a:spcPts val="1200"/>
              </a:spcBef>
              <a:buNone/>
            </a:pPr>
            <a:r>
              <a:rPr lang="en-US" sz="1200" b="1" dirty="0" smtClean="0">
                <a:solidFill>
                  <a:srgbClr val="FF0000"/>
                </a:solidFill>
              </a:rPr>
              <a:t>Project Document List</a:t>
            </a:r>
          </a:p>
        </p:txBody>
      </p:sp>
      <p:sp>
        <p:nvSpPr>
          <p:cNvPr id="11" name="Content Placeholder 2"/>
          <p:cNvSpPr txBox="1">
            <a:spLocks/>
          </p:cNvSpPr>
          <p:nvPr/>
        </p:nvSpPr>
        <p:spPr>
          <a:xfrm>
            <a:off x="2399581" y="2895600"/>
            <a:ext cx="2171700" cy="2286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spcBef>
                <a:spcPts val="1200"/>
              </a:spcBef>
              <a:buNone/>
            </a:pPr>
            <a:r>
              <a:rPr lang="en-US" sz="1200" b="1" dirty="0" smtClean="0">
                <a:solidFill>
                  <a:srgbClr val="FF0000"/>
                </a:solidFill>
              </a:rPr>
              <a:t>File being browsed</a:t>
            </a:r>
          </a:p>
        </p:txBody>
      </p:sp>
      <p:sp>
        <p:nvSpPr>
          <p:cNvPr id="16" name="Content Placeholder 2"/>
          <p:cNvSpPr txBox="1">
            <a:spLocks/>
          </p:cNvSpPr>
          <p:nvPr/>
        </p:nvSpPr>
        <p:spPr>
          <a:xfrm>
            <a:off x="2057400" y="4771845"/>
            <a:ext cx="2171700" cy="2286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spcBef>
                <a:spcPts val="1200"/>
              </a:spcBef>
              <a:buNone/>
            </a:pPr>
            <a:r>
              <a:rPr lang="en-US" sz="1200" b="1" dirty="0" smtClean="0">
                <a:solidFill>
                  <a:srgbClr val="FF0000"/>
                </a:solidFill>
              </a:rPr>
              <a:t>File browse display</a:t>
            </a:r>
          </a:p>
        </p:txBody>
      </p:sp>
    </p:spTree>
    <p:extLst>
      <p:ext uri="{BB962C8B-B14F-4D97-AF65-F5344CB8AC3E}">
        <p14:creationId xmlns:p14="http://schemas.microsoft.com/office/powerpoint/2010/main" val="34617416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442762" cy="792162"/>
          </a:xfrm>
        </p:spPr>
        <p:txBody>
          <a:bodyPr/>
          <a:lstStyle/>
          <a:p>
            <a:r>
              <a:rPr lang="en-US" sz="3200" dirty="0" smtClean="0"/>
              <a:t>Marquee </a:t>
            </a:r>
            <a:r>
              <a:rPr lang="en-US" sz="3200" dirty="0" err="1" smtClean="0"/>
              <a:t>Scroller</a:t>
            </a:r>
            <a:r>
              <a:rPr lang="en-US" sz="3200" dirty="0" smtClean="0"/>
              <a:t> (cont.)</a:t>
            </a:r>
            <a:endParaRPr lang="en-US" sz="3200" dirty="0">
              <a:solidFill>
                <a:srgbClr val="00FFFF"/>
              </a:solidFill>
            </a:endParaRPr>
          </a:p>
        </p:txBody>
      </p:sp>
      <p:sp>
        <p:nvSpPr>
          <p:cNvPr id="6" name="Content Placeholder 2"/>
          <p:cNvSpPr txBox="1">
            <a:spLocks/>
          </p:cNvSpPr>
          <p:nvPr/>
        </p:nvSpPr>
        <p:spPr>
          <a:xfrm>
            <a:off x="228600" y="685800"/>
            <a:ext cx="8610600" cy="10668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en-US" sz="2000" b="1" dirty="0" smtClean="0"/>
              <a:t>As we might expect, Marquee </a:t>
            </a:r>
            <a:r>
              <a:rPr lang="en-US" sz="2000" b="1" dirty="0" err="1" smtClean="0"/>
              <a:t>Scroller</a:t>
            </a:r>
            <a:r>
              <a:rPr lang="en-US" sz="2000" b="1" dirty="0" smtClean="0"/>
              <a:t> requires a set of libraries. These are documented in the README.md on </a:t>
            </a:r>
            <a:r>
              <a:rPr lang="en-US" sz="2000" b="1" dirty="0" err="1" smtClean="0"/>
              <a:t>Github</a:t>
            </a:r>
            <a:endParaRPr lang="en-US" sz="2000" b="1" dirty="0" smtClean="0"/>
          </a:p>
          <a:p>
            <a:pPr marL="0" indent="0">
              <a:spcBef>
                <a:spcPts val="600"/>
              </a:spcBef>
              <a:buNone/>
            </a:pPr>
            <a:endParaRPr lang="en-US" sz="2000" b="1" dirty="0"/>
          </a:p>
          <a:p>
            <a:pPr marL="0" indent="0">
              <a:spcBef>
                <a:spcPts val="600"/>
              </a:spcBef>
              <a:buNone/>
            </a:pPr>
            <a:endParaRPr lang="en-US" sz="2000" b="1" dirty="0" smtClean="0">
              <a:solidFill>
                <a:srgbClr val="FFFF00"/>
              </a:solidFill>
              <a:latin typeface="Consolas" panose="020B0609020204030204" pitchFamily="49" charset="0"/>
              <a:cs typeface="Consolas" panose="020B0609020204030204" pitchFamily="49" charset="0"/>
            </a:endParaRPr>
          </a:p>
        </p:txBody>
      </p:sp>
      <p:sp>
        <p:nvSpPr>
          <p:cNvPr id="7" name="Content Placeholder 2"/>
          <p:cNvSpPr txBox="1">
            <a:spLocks/>
          </p:cNvSpPr>
          <p:nvPr/>
        </p:nvSpPr>
        <p:spPr>
          <a:xfrm>
            <a:off x="300488" y="6438900"/>
            <a:ext cx="8538712" cy="3429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1200"/>
              </a:spcBef>
              <a:buNone/>
            </a:pPr>
            <a:r>
              <a:rPr lang="en-US" sz="1200" b="1" dirty="0" smtClean="0">
                <a:solidFill>
                  <a:srgbClr val="00FFFF"/>
                </a:solidFill>
              </a:rPr>
              <a:t>Source: </a:t>
            </a:r>
            <a:r>
              <a:rPr lang="en-US" sz="1200" b="1" dirty="0">
                <a:solidFill>
                  <a:srgbClr val="00FFFF"/>
                </a:solidFill>
              </a:rPr>
              <a:t>https://randomnerdtutorials.com/decoding-and-encoding-json-with-arduino-or-esp8266/</a:t>
            </a:r>
            <a:endParaRPr lang="en-US" sz="1200" b="1" dirty="0" smtClean="0">
              <a:solidFill>
                <a:srgbClr val="00FFFF"/>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447800"/>
            <a:ext cx="6424613" cy="2195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ontent Placeholder 2"/>
          <p:cNvSpPr txBox="1">
            <a:spLocks/>
          </p:cNvSpPr>
          <p:nvPr/>
        </p:nvSpPr>
        <p:spPr>
          <a:xfrm>
            <a:off x="222849" y="4114800"/>
            <a:ext cx="8610600" cy="10668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Arial" panose="020B0604020202020204"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Bef>
                <a:spcPts val="0"/>
              </a:spcBef>
              <a:buNone/>
            </a:pPr>
            <a:r>
              <a:rPr lang="en-US" sz="2000" b="1" dirty="0" smtClean="0"/>
              <a:t>However, for those of you who were not here last week, you can cheat and just load the binary directly using </a:t>
            </a:r>
            <a:r>
              <a:rPr lang="en-US" sz="2000" b="1" dirty="0" err="1" smtClean="0"/>
              <a:t>ESPtool</a:t>
            </a:r>
            <a:r>
              <a:rPr lang="en-US" sz="2000" b="1" dirty="0" smtClean="0"/>
              <a:t>!</a:t>
            </a:r>
            <a:endParaRPr lang="en-US" sz="1600" b="1" dirty="0" smtClean="0"/>
          </a:p>
          <a:p>
            <a:pPr marL="0" indent="0">
              <a:spcBef>
                <a:spcPts val="600"/>
              </a:spcBef>
              <a:buNone/>
            </a:pPr>
            <a:endParaRPr lang="en-US" sz="2000" b="1" dirty="0"/>
          </a:p>
          <a:p>
            <a:pPr marL="0" indent="0">
              <a:spcBef>
                <a:spcPts val="600"/>
              </a:spcBef>
              <a:buNone/>
            </a:pPr>
            <a:endParaRPr lang="en-US" sz="2000" b="1" dirty="0" smtClean="0">
              <a:solidFill>
                <a:srgbClr val="FFFF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4724132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609600"/>
            <a:ext cx="8686800" cy="6019800"/>
          </a:xfrm>
        </p:spPr>
        <p:txBody>
          <a:bodyPr anchor="ctr">
            <a:noAutofit/>
          </a:bodyPr>
          <a:lstStyle/>
          <a:p>
            <a:r>
              <a:rPr lang="en-US" sz="2400" dirty="0" smtClean="0"/>
              <a:t>The Arduino IDE takes Processing/C++ source code and compiles it into a single binary file which is then transmitted to the microcontroller where it is stored in flash memory</a:t>
            </a:r>
            <a:endParaRPr lang="en-US" sz="2400" dirty="0"/>
          </a:p>
          <a:p>
            <a:r>
              <a:rPr lang="en-US" sz="2400" dirty="0" smtClean="0"/>
              <a:t>Uploading of “raw” binary executable files to a microcontroller is called “flashing”</a:t>
            </a:r>
          </a:p>
          <a:p>
            <a:r>
              <a:rPr lang="en-US" sz="2400" dirty="0" smtClean="0">
                <a:solidFill>
                  <a:srgbClr val="FFFF00"/>
                </a:solidFill>
              </a:rPr>
              <a:t>It is possible to create precompiled binaries and flash them without having to compile from source code or use the Arduino IDE</a:t>
            </a:r>
          </a:p>
          <a:p>
            <a:r>
              <a:rPr lang="en-US" sz="2400" dirty="0" smtClean="0">
                <a:latin typeface="Arial Unicode MS"/>
                <a:ea typeface="Arial Unicode MS"/>
                <a:cs typeface="Arial Unicode MS"/>
                <a:sym typeface="Wingdings"/>
              </a:rPr>
              <a:t>This is very, very similar to installing an app on a phone (and is identical to initially installing the </a:t>
            </a:r>
            <a:r>
              <a:rPr lang="en-US" sz="2400" i="1" dirty="0" smtClean="0">
                <a:latin typeface="Arial Unicode MS"/>
                <a:ea typeface="Arial Unicode MS"/>
                <a:cs typeface="Arial Unicode MS"/>
                <a:sym typeface="Wingdings"/>
              </a:rPr>
              <a:t>operating system </a:t>
            </a:r>
            <a:r>
              <a:rPr lang="en-US" sz="2400" dirty="0" smtClean="0">
                <a:latin typeface="Arial Unicode MS"/>
                <a:ea typeface="Arial Unicode MS"/>
                <a:cs typeface="Arial Unicode MS"/>
                <a:sym typeface="Wingdings"/>
              </a:rPr>
              <a:t>onto a phone, which is done at the factory)</a:t>
            </a:r>
          </a:p>
          <a:p>
            <a:r>
              <a:rPr lang="en-US" sz="2400" dirty="0" smtClean="0">
                <a:latin typeface="Arial Unicode MS"/>
                <a:ea typeface="Arial Unicode MS"/>
                <a:cs typeface="Arial Unicode MS"/>
                <a:sym typeface="Wingdings"/>
              </a:rPr>
              <a:t>We are going to learn how to do this ourselves!</a:t>
            </a:r>
          </a:p>
        </p:txBody>
      </p:sp>
      <p:sp>
        <p:nvSpPr>
          <p:cNvPr id="2" name="Title 1"/>
          <p:cNvSpPr>
            <a:spLocks noGrp="1"/>
          </p:cNvSpPr>
          <p:nvPr>
            <p:ph type="title"/>
          </p:nvPr>
        </p:nvSpPr>
        <p:spPr>
          <a:xfrm>
            <a:off x="457200" y="274638"/>
            <a:ext cx="8229600" cy="563562"/>
          </a:xfrm>
        </p:spPr>
        <p:txBody>
          <a:bodyPr/>
          <a:lstStyle/>
          <a:p>
            <a:r>
              <a:rPr lang="en-US" sz="3200" dirty="0" smtClean="0"/>
              <a:t>Recap: Flashing </a:t>
            </a:r>
            <a:r>
              <a:rPr lang="en-US" sz="3200" dirty="0" smtClean="0"/>
              <a:t>Software Binaries</a:t>
            </a:r>
            <a:endParaRPr lang="en-US" sz="3200" dirty="0"/>
          </a:p>
        </p:txBody>
      </p:sp>
    </p:spTree>
    <p:extLst>
      <p:ext uri="{BB962C8B-B14F-4D97-AF65-F5344CB8AC3E}">
        <p14:creationId xmlns:p14="http://schemas.microsoft.com/office/powerpoint/2010/main" val="35597325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838200"/>
            <a:ext cx="8686800" cy="5791200"/>
          </a:xfrm>
        </p:spPr>
        <p:txBody>
          <a:bodyPr anchor="ctr">
            <a:noAutofit/>
          </a:bodyPr>
          <a:lstStyle/>
          <a:p>
            <a:pPr>
              <a:spcBef>
                <a:spcPts val="1800"/>
              </a:spcBef>
            </a:pPr>
            <a:r>
              <a:rPr lang="en-US" sz="1600" dirty="0" smtClean="0"/>
              <a:t>Exit the Arduino IDE and/or ensure it is NOT running</a:t>
            </a:r>
          </a:p>
          <a:p>
            <a:pPr>
              <a:spcBef>
                <a:spcPts val="1800"/>
              </a:spcBef>
            </a:pPr>
            <a:r>
              <a:rPr lang="en-US" sz="1600" dirty="0" smtClean="0"/>
              <a:t>Assure you have copied the following file in today’s Lesson folder to your hard drive (use the Dolphin GUI file explorer; if you copied the whole Lesson 5 folder, you’re good to go, just make sure you can find the file)</a:t>
            </a:r>
            <a:r>
              <a:rPr lang="en-US" sz="1600" dirty="0"/>
              <a:t/>
            </a:r>
            <a:br>
              <a:rPr lang="en-US" sz="1600" dirty="0"/>
            </a:br>
            <a:r>
              <a:rPr lang="en-US" sz="1600" dirty="0" smtClean="0">
                <a:solidFill>
                  <a:srgbClr val="FFFF00"/>
                </a:solidFill>
                <a:latin typeface="Lucida Console" panose="020B0609040504020204" pitchFamily="49" charset="0"/>
              </a:rPr>
              <a:t>SKETCH12A-MarqueeScroller-d1_mini</a:t>
            </a:r>
            <a:endParaRPr lang="en-US" sz="1600" dirty="0" smtClean="0">
              <a:solidFill>
                <a:srgbClr val="FFFF00"/>
              </a:solidFill>
              <a:latin typeface="Lucida Console" panose="020B0609040504020204" pitchFamily="49" charset="0"/>
            </a:endParaRPr>
          </a:p>
          <a:p>
            <a:pPr>
              <a:spcBef>
                <a:spcPts val="1800"/>
              </a:spcBef>
            </a:pPr>
            <a:r>
              <a:rPr lang="en-US" sz="1600" dirty="0" smtClean="0"/>
              <a:t>Open a </a:t>
            </a:r>
            <a:r>
              <a:rPr lang="en-US" sz="1600" dirty="0" err="1" smtClean="0"/>
              <a:t>Konsole</a:t>
            </a:r>
            <a:r>
              <a:rPr lang="en-US" sz="1600" dirty="0" smtClean="0"/>
              <a:t> window, and enter the following command: </a:t>
            </a:r>
            <a:br>
              <a:rPr lang="en-US" sz="1600" dirty="0" smtClean="0"/>
            </a:br>
            <a:r>
              <a:rPr lang="en-US" sz="1600" dirty="0" smtClean="0">
                <a:solidFill>
                  <a:srgbClr val="FFFF00"/>
                </a:solidFill>
                <a:latin typeface="Lucida Console" panose="020B0609040504020204" pitchFamily="49" charset="0"/>
              </a:rPr>
              <a:t>which </a:t>
            </a:r>
            <a:r>
              <a:rPr lang="en-US" sz="1600" dirty="0" err="1" smtClean="0">
                <a:solidFill>
                  <a:srgbClr val="FFFF00"/>
                </a:solidFill>
                <a:latin typeface="Lucida Console" panose="020B0609040504020204" pitchFamily="49" charset="0"/>
              </a:rPr>
              <a:t>esptool</a:t>
            </a:r>
            <a:endParaRPr lang="en-US" sz="1600" dirty="0" smtClean="0"/>
          </a:p>
          <a:p>
            <a:pPr>
              <a:spcBef>
                <a:spcPts val="1800"/>
              </a:spcBef>
            </a:pPr>
            <a:r>
              <a:rPr lang="en-US" sz="1600" dirty="0" smtClean="0"/>
              <a:t>If your Linux system reports a path for the tool, you can skip to the installation </a:t>
            </a:r>
            <a:r>
              <a:rPr lang="en-US" sz="1600" dirty="0" smtClean="0"/>
              <a:t>step. You should have already installed the tool as part of Lesson5 last semester, so you should be good to go without any additional work needed.</a:t>
            </a:r>
            <a:endParaRPr lang="en-US" sz="1600" dirty="0" smtClean="0"/>
          </a:p>
          <a:p>
            <a:pPr>
              <a:spcBef>
                <a:spcPts val="1800"/>
              </a:spcBef>
            </a:pPr>
            <a:r>
              <a:rPr lang="en-US" sz="1600" dirty="0" smtClean="0"/>
              <a:t>If </a:t>
            </a:r>
            <a:r>
              <a:rPr lang="en-US" sz="1600" dirty="0" smtClean="0"/>
              <a:t>however you </a:t>
            </a:r>
            <a:r>
              <a:rPr lang="en-US" sz="1600" dirty="0" smtClean="0"/>
              <a:t>do not have </a:t>
            </a:r>
            <a:r>
              <a:rPr lang="en-US" sz="1600" dirty="0" err="1" smtClean="0"/>
              <a:t>esptool</a:t>
            </a:r>
            <a:r>
              <a:rPr lang="en-US" sz="1600" dirty="0" smtClean="0"/>
              <a:t> installed, enter the following command into the </a:t>
            </a:r>
            <a:r>
              <a:rPr lang="en-US" sz="1600" dirty="0" err="1" smtClean="0"/>
              <a:t>Konsole</a:t>
            </a:r>
            <a:r>
              <a:rPr lang="en-US" sz="1600" dirty="0" smtClean="0"/>
              <a:t> window (</a:t>
            </a:r>
            <a:r>
              <a:rPr lang="en-US" sz="1600" b="1" dirty="0" smtClean="0"/>
              <a:t>enter your account </a:t>
            </a:r>
            <a:r>
              <a:rPr lang="en-US" sz="1600" b="1" dirty="0"/>
              <a:t>password when/if prompted</a:t>
            </a:r>
            <a:r>
              <a:rPr lang="en-US" sz="1600" dirty="0"/>
              <a:t>)</a:t>
            </a:r>
            <a:br>
              <a:rPr lang="en-US" sz="1600" dirty="0"/>
            </a:br>
            <a:r>
              <a:rPr lang="en-US" sz="1400" dirty="0" err="1" smtClean="0">
                <a:solidFill>
                  <a:srgbClr val="FFFF00"/>
                </a:solidFill>
                <a:latin typeface="Lucida Console" panose="020B0609040504020204" pitchFamily="49" charset="0"/>
              </a:rPr>
              <a:t>sudo</a:t>
            </a:r>
            <a:r>
              <a:rPr lang="en-US" sz="1400" dirty="0" smtClean="0">
                <a:solidFill>
                  <a:srgbClr val="FFFF00"/>
                </a:solidFill>
                <a:latin typeface="Lucida Console" panose="020B0609040504020204" pitchFamily="49" charset="0"/>
              </a:rPr>
              <a:t> apt install </a:t>
            </a:r>
            <a:r>
              <a:rPr lang="en-US" sz="1400" dirty="0" err="1" smtClean="0">
                <a:solidFill>
                  <a:srgbClr val="FFFF00"/>
                </a:solidFill>
                <a:latin typeface="Lucida Console" panose="020B0609040504020204" pitchFamily="49" charset="0"/>
              </a:rPr>
              <a:t>esptool</a:t>
            </a:r>
            <a:endParaRPr lang="en-US" sz="1400" dirty="0">
              <a:solidFill>
                <a:srgbClr val="FFFF00"/>
              </a:solidFill>
              <a:latin typeface="Lucida Console" panose="020B0609040504020204" pitchFamily="49" charset="0"/>
            </a:endParaRPr>
          </a:p>
          <a:p>
            <a:pPr>
              <a:spcBef>
                <a:spcPts val="1800"/>
              </a:spcBef>
            </a:pPr>
            <a:r>
              <a:rPr lang="en-US" sz="1600" dirty="0" smtClean="0"/>
              <a:t>One you have </a:t>
            </a:r>
            <a:r>
              <a:rPr lang="en-US" sz="1600" dirty="0" err="1" smtClean="0"/>
              <a:t>esptool</a:t>
            </a:r>
            <a:r>
              <a:rPr lang="en-US" sz="1600" dirty="0" smtClean="0"/>
              <a:t> installed, enter the following commands (you’ll need to interpolate the path for the directory where you placed the binary; if in doubt, just copy the binary to your Documents folder:</a:t>
            </a:r>
            <a:br>
              <a:rPr lang="en-US" sz="1600" dirty="0" smtClean="0"/>
            </a:br>
            <a:r>
              <a:rPr lang="en-US" sz="1600" dirty="0">
                <a:solidFill>
                  <a:srgbClr val="FFFF00"/>
                </a:solidFill>
                <a:latin typeface="Lucida Console" panose="020B0609040504020204" pitchFamily="49" charset="0"/>
              </a:rPr>
              <a:t>cd [directory where the </a:t>
            </a:r>
            <a:r>
              <a:rPr lang="en-US" sz="1600" dirty="0" smtClean="0">
                <a:solidFill>
                  <a:srgbClr val="FFFF00"/>
                </a:solidFill>
                <a:latin typeface="Lucida Console" panose="020B0609040504020204" pitchFamily="49" charset="0"/>
              </a:rPr>
              <a:t>Marquee </a:t>
            </a:r>
            <a:r>
              <a:rPr lang="en-US" sz="1600" dirty="0" err="1" smtClean="0">
                <a:solidFill>
                  <a:srgbClr val="FFFF00"/>
                </a:solidFill>
                <a:latin typeface="Lucida Console" panose="020B0609040504020204" pitchFamily="49" charset="0"/>
              </a:rPr>
              <a:t>Scroller</a:t>
            </a:r>
            <a:r>
              <a:rPr lang="en-US" sz="1600" dirty="0" smtClean="0">
                <a:solidFill>
                  <a:srgbClr val="FFFF00"/>
                </a:solidFill>
                <a:latin typeface="Lucida Console" panose="020B0609040504020204" pitchFamily="49" charset="0"/>
              </a:rPr>
              <a:t> binary </a:t>
            </a:r>
            <a:r>
              <a:rPr lang="en-US" sz="1600" dirty="0">
                <a:solidFill>
                  <a:srgbClr val="FFFF00"/>
                </a:solidFill>
                <a:latin typeface="Lucida Console" panose="020B0609040504020204" pitchFamily="49" charset="0"/>
              </a:rPr>
              <a:t>file is]</a:t>
            </a:r>
            <a:br>
              <a:rPr lang="en-US" sz="1600" dirty="0">
                <a:solidFill>
                  <a:srgbClr val="FFFF00"/>
                </a:solidFill>
                <a:latin typeface="Lucida Console" panose="020B0609040504020204" pitchFamily="49" charset="0"/>
              </a:rPr>
            </a:br>
            <a:r>
              <a:rPr lang="en-US" sz="1600" dirty="0" err="1">
                <a:solidFill>
                  <a:srgbClr val="FFFF00"/>
                </a:solidFill>
                <a:latin typeface="Lucida Console" panose="020B0609040504020204" pitchFamily="49" charset="0"/>
              </a:rPr>
              <a:t>esptool</a:t>
            </a:r>
            <a:r>
              <a:rPr lang="en-US" sz="1600" dirty="0">
                <a:solidFill>
                  <a:srgbClr val="FFFF00"/>
                </a:solidFill>
                <a:latin typeface="Lucida Console" panose="020B0609040504020204" pitchFamily="49" charset="0"/>
              </a:rPr>
              <a:t> --port /dev/ttyUSB0 </a:t>
            </a:r>
            <a:r>
              <a:rPr lang="en-US" sz="1600" dirty="0" err="1">
                <a:solidFill>
                  <a:srgbClr val="FFFF00"/>
                </a:solidFill>
                <a:latin typeface="Lucida Console" panose="020B0609040504020204" pitchFamily="49" charset="0"/>
              </a:rPr>
              <a:t>write_flash</a:t>
            </a:r>
            <a:r>
              <a:rPr lang="en-US" sz="1600" dirty="0">
                <a:solidFill>
                  <a:srgbClr val="FFFF00"/>
                </a:solidFill>
                <a:latin typeface="Lucida Console" panose="020B0609040504020204" pitchFamily="49" charset="0"/>
              </a:rPr>
              <a:t> 0x0 </a:t>
            </a:r>
            <a:r>
              <a:rPr lang="en-US" sz="1600" dirty="0">
                <a:solidFill>
                  <a:srgbClr val="FFFF00"/>
                </a:solidFill>
                <a:latin typeface="Lucida Console" panose="020B0609040504020204" pitchFamily="49" charset="0"/>
              </a:rPr>
              <a:t>./</a:t>
            </a:r>
            <a:r>
              <a:rPr lang="en-US" sz="1600" dirty="0" smtClean="0">
                <a:solidFill>
                  <a:srgbClr val="FFFF00"/>
                </a:solidFill>
                <a:latin typeface="Lucida Console" panose="020B0609040504020204" pitchFamily="49" charset="0"/>
              </a:rPr>
              <a:t>SKETCH12A-MarqueeScroller-d1_mini</a:t>
            </a:r>
            <a:endParaRPr lang="en-US" sz="1600" dirty="0" smtClean="0"/>
          </a:p>
          <a:p>
            <a:pPr>
              <a:spcBef>
                <a:spcPts val="1800"/>
              </a:spcBef>
            </a:pPr>
            <a:r>
              <a:rPr lang="en-US" sz="1600" dirty="0" smtClean="0"/>
              <a:t>Your ESP8266 display should restart and begin running the image you just uploaded!</a:t>
            </a:r>
            <a:br>
              <a:rPr lang="en-US" sz="1600" dirty="0" smtClean="0"/>
            </a:br>
            <a:endParaRPr lang="en-US" sz="1600" dirty="0" smtClean="0"/>
          </a:p>
        </p:txBody>
      </p:sp>
      <p:sp>
        <p:nvSpPr>
          <p:cNvPr id="2" name="Title 1"/>
          <p:cNvSpPr>
            <a:spLocks noGrp="1"/>
          </p:cNvSpPr>
          <p:nvPr>
            <p:ph type="title"/>
          </p:nvPr>
        </p:nvSpPr>
        <p:spPr>
          <a:xfrm>
            <a:off x="457200" y="0"/>
            <a:ext cx="8229600" cy="563562"/>
          </a:xfrm>
        </p:spPr>
        <p:txBody>
          <a:bodyPr/>
          <a:lstStyle/>
          <a:p>
            <a:r>
              <a:rPr lang="en-US" sz="2400" dirty="0" smtClean="0"/>
              <a:t>Recap: Flashing </a:t>
            </a:r>
            <a:r>
              <a:rPr lang="en-US" sz="2400" dirty="0" smtClean="0"/>
              <a:t>ESP8266 Software on Linux</a:t>
            </a:r>
            <a:endParaRPr lang="en-US" sz="2400" dirty="0"/>
          </a:p>
        </p:txBody>
      </p:sp>
    </p:spTree>
    <p:extLst>
      <p:ext uri="{BB962C8B-B14F-4D97-AF65-F5344CB8AC3E}">
        <p14:creationId xmlns:p14="http://schemas.microsoft.com/office/powerpoint/2010/main" val="329559697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3851</TotalTime>
  <Words>2197</Words>
  <Application>Microsoft Office PowerPoint</Application>
  <PresentationFormat>On-screen Show (4:3)</PresentationFormat>
  <Paragraphs>277</Paragraphs>
  <Slides>23</Slides>
  <Notes>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SEICHE 2023 Intermediate Arduino Programming for IoT</vt:lpstr>
      <vt:lpstr>REMINDER YOU MUST HAVE A WORKING LED MATRIX DISPLAY TO TAKE THIS CLASS!  If displays are lost or damaged, replacements are $70 with 1-week lead time for replacement </vt:lpstr>
      <vt:lpstr>Lesson Plan Overview</vt:lpstr>
      <vt:lpstr>Flash Drive Contents Reminder</vt:lpstr>
      <vt:lpstr>Lesson 12 – API Keys and Graduation</vt:lpstr>
      <vt:lpstr>CLASS EXERCISE – Marquee Scroller</vt:lpstr>
      <vt:lpstr>Marquee Scroller (cont.)</vt:lpstr>
      <vt:lpstr>Recap: Flashing Software Binaries</vt:lpstr>
      <vt:lpstr>Recap: Flashing ESP8266 Software on Linux</vt:lpstr>
      <vt:lpstr>Recap: Flashing on Windows with Python3</vt:lpstr>
      <vt:lpstr>Recap: Marquee Scroller Setup</vt:lpstr>
      <vt:lpstr>Recap: Obtaining Internet Information</vt:lpstr>
      <vt:lpstr>Recap: Obtaining API Keys</vt:lpstr>
      <vt:lpstr>Trimester Review</vt:lpstr>
      <vt:lpstr>Paul’s Github Page</vt:lpstr>
      <vt:lpstr>Final Wrap-Up</vt:lpstr>
      <vt:lpstr>Formal End of Lesson 12</vt:lpstr>
      <vt:lpstr>Our Microcontroller: The WeMos D1 Mini</vt:lpstr>
      <vt:lpstr>SEICHE LED Display Architecture</vt:lpstr>
      <vt:lpstr>sprintf() Function Syntax</vt:lpstr>
      <vt:lpstr>sprintf() Format Strings</vt:lpstr>
      <vt:lpstr>sprintf() Conversion Specifiers</vt:lpstr>
      <vt:lpstr>sprintf() Conversion Specifiers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PFROMMEYER</dc:creator>
  <cp:lastModifiedBy>PFROMMEYER</cp:lastModifiedBy>
  <cp:revision>167</cp:revision>
  <cp:lastPrinted>2023-03-28T17:54:32Z</cp:lastPrinted>
  <dcterms:created xsi:type="dcterms:W3CDTF">2022-02-01T06:18:00Z</dcterms:created>
  <dcterms:modified xsi:type="dcterms:W3CDTF">2023-05-02T16:21:49Z</dcterms:modified>
</cp:coreProperties>
</file>

<file path=docProps/thumbnail.jpeg>
</file>